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463" r:id="rId3"/>
    <p:sldId id="464" r:id="rId4"/>
    <p:sldId id="307" r:id="rId5"/>
    <p:sldId id="317" r:id="rId6"/>
    <p:sldId id="308" r:id="rId7"/>
    <p:sldId id="323" r:id="rId8"/>
    <p:sldId id="326" r:id="rId9"/>
    <p:sldId id="468" r:id="rId10"/>
    <p:sldId id="310" r:id="rId11"/>
    <p:sldId id="288" r:id="rId12"/>
    <p:sldId id="374" r:id="rId13"/>
    <p:sldId id="470" r:id="rId14"/>
    <p:sldId id="380" r:id="rId15"/>
    <p:sldId id="513" r:id="rId16"/>
    <p:sldId id="515" r:id="rId17"/>
    <p:sldId id="482" r:id="rId18"/>
    <p:sldId id="492" r:id="rId19"/>
    <p:sldId id="489" r:id="rId20"/>
    <p:sldId id="486" r:id="rId21"/>
    <p:sldId id="487" r:id="rId22"/>
    <p:sldId id="488" r:id="rId23"/>
    <p:sldId id="490" r:id="rId24"/>
    <p:sldId id="491" r:id="rId25"/>
    <p:sldId id="484" r:id="rId26"/>
    <p:sldId id="493" r:id="rId27"/>
    <p:sldId id="494" r:id="rId28"/>
    <p:sldId id="483" r:id="rId29"/>
    <p:sldId id="495" r:id="rId30"/>
    <p:sldId id="473" r:id="rId31"/>
    <p:sldId id="476" r:id="rId32"/>
    <p:sldId id="478" r:id="rId33"/>
    <p:sldId id="479" r:id="rId34"/>
    <p:sldId id="496" r:id="rId35"/>
    <p:sldId id="497" r:id="rId36"/>
    <p:sldId id="481" r:id="rId37"/>
    <p:sldId id="498" r:id="rId38"/>
    <p:sldId id="504" r:id="rId39"/>
    <p:sldId id="505" r:id="rId40"/>
    <p:sldId id="499" r:id="rId41"/>
    <p:sldId id="500" r:id="rId42"/>
    <p:sldId id="501" r:id="rId43"/>
    <p:sldId id="502" r:id="rId44"/>
    <p:sldId id="503" r:id="rId45"/>
    <p:sldId id="506" r:id="rId46"/>
    <p:sldId id="303" r:id="rId47"/>
    <p:sldId id="508" r:id="rId48"/>
    <p:sldId id="510" r:id="rId49"/>
    <p:sldId id="509" r:id="rId50"/>
    <p:sldId id="511" r:id="rId51"/>
    <p:sldId id="507" r:id="rId52"/>
    <p:sldId id="514" r:id="rId53"/>
    <p:sldId id="28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56"/>
    <p:restoredTop sz="96327"/>
  </p:normalViewPr>
  <p:slideViewPr>
    <p:cSldViewPr snapToGrid="0">
      <p:cViewPr varScale="1">
        <p:scale>
          <a:sx n="85" d="100"/>
          <a:sy n="85" d="100"/>
        </p:scale>
        <p:origin x="19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4BA6B-06FD-D141-9DBC-4E6752C56D1C}" type="datetimeFigureOut">
              <a:rPr lang="en-US" smtClean="0"/>
              <a:t>4/28/24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CB509-4546-8F48-B83D-D83BAC5A97E2}" type="slidenum">
              <a:rPr lang="en-US" smtClean="0"/>
              <a:t>‹#›</a:t>
            </a:fld>
            <a:endParaRPr lang="en-US"/>
          </a:p>
        </p:txBody>
      </p:sp>
    </p:spTree>
    <p:extLst>
      <p:ext uri="{BB962C8B-B14F-4D97-AF65-F5344CB8AC3E}">
        <p14:creationId xmlns:p14="http://schemas.microsoft.com/office/powerpoint/2010/main" val="127138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7</a:t>
            </a:fld>
            <a:endParaRPr lang="en-US"/>
          </a:p>
        </p:txBody>
      </p:sp>
    </p:spTree>
    <p:extLst>
      <p:ext uri="{BB962C8B-B14F-4D97-AF65-F5344CB8AC3E}">
        <p14:creationId xmlns:p14="http://schemas.microsoft.com/office/powerpoint/2010/main" val="106308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966AD94-BD85-51FD-938E-0699200EF8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B9BA2AF9-4111-8DDF-4B89-9D770775F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0EEB9E54-F56D-C2D9-7871-BA5E01A2C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fld id="{86C88DA9-DFB8-2D49-BD79-84336FD2B579}"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4/28/24</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4/28/24</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4/28/24</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547254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4/28/24</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4/28/24</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4/28/24</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4/28/24</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4/28/24</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4/28/24</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4/28/24</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4/28/24</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4/28/24</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CC4E: Epilogue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krdict.c</a:t>
            </a:r>
            <a:endParaRPr lang="en-US" dirty="0"/>
          </a:p>
          <a:p>
            <a:endParaRPr lang="en-US" dirty="0"/>
          </a:p>
        </p:txBody>
      </p:sp>
    </p:spTree>
    <p:extLst>
      <p:ext uri="{BB962C8B-B14F-4D97-AF65-F5344CB8AC3E}">
        <p14:creationId xmlns:p14="http://schemas.microsoft.com/office/powerpoint/2010/main" val="203426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17A4-9921-BFD6-1CCB-14D89585287F}"/>
              </a:ext>
            </a:extLst>
          </p:cNvPr>
          <p:cNvSpPr>
            <a:spLocks noGrp="1"/>
          </p:cNvSpPr>
          <p:nvPr>
            <p:ph type="title"/>
          </p:nvPr>
        </p:nvSpPr>
        <p:spPr/>
        <p:txBody>
          <a:bodyPr/>
          <a:lstStyle/>
          <a:p>
            <a:r>
              <a:rPr lang="en-US" dirty="0"/>
              <a:t>Dictionary </a:t>
            </a:r>
          </a:p>
        </p:txBody>
      </p:sp>
      <p:sp>
        <p:nvSpPr>
          <p:cNvPr id="3" name="Text Placeholder 2">
            <a:extLst>
              <a:ext uri="{FF2B5EF4-FFF2-40B4-BE49-F238E27FC236}">
                <a16:creationId xmlns:a16="http://schemas.microsoft.com/office/drawing/2014/main" id="{4A9FFD7B-8E9C-AB62-1059-7657F502CA93}"/>
              </a:ext>
            </a:extLst>
          </p:cNvPr>
          <p:cNvSpPr>
            <a:spLocks noGrp="1"/>
          </p:cNvSpPr>
          <p:nvPr>
            <p:ph type="body" idx="1"/>
          </p:nvPr>
        </p:nvSpPr>
        <p:spPr/>
        <p:txBody>
          <a:bodyPr/>
          <a:lstStyle/>
          <a:p>
            <a:r>
              <a:rPr lang="en-US" dirty="0"/>
              <a:t>Bucket based hash map is the answer to a common programming interview question!</a:t>
            </a:r>
          </a:p>
        </p:txBody>
      </p:sp>
    </p:spTree>
    <p:extLst>
      <p:ext uri="{BB962C8B-B14F-4D97-AF65-F5344CB8AC3E}">
        <p14:creationId xmlns:p14="http://schemas.microsoft.com/office/powerpoint/2010/main" val="233445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DA4DD59B-3455-C5B6-9C12-13EF6E5DC0B8}"/>
              </a:ext>
            </a:extLst>
          </p:cNvPr>
          <p:cNvSpPr>
            <a:spLocks/>
          </p:cNvSpPr>
          <p:nvPr/>
        </p:nvSpPr>
        <p:spPr bwMode="auto">
          <a:xfrm>
            <a:off x="7639495" y="2171823"/>
            <a:ext cx="4123922" cy="353343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700"/>
          </a:p>
        </p:txBody>
      </p:sp>
      <p:sp>
        <p:nvSpPr>
          <p:cNvPr id="81922" name="Rectangle 2">
            <a:extLst>
              <a:ext uri="{FF2B5EF4-FFF2-40B4-BE49-F238E27FC236}">
                <a16:creationId xmlns:a16="http://schemas.microsoft.com/office/drawing/2014/main" id="{AF9DB627-8914-205A-3BEC-943D76B6A374}"/>
              </a:ext>
            </a:extLst>
          </p:cNvPr>
          <p:cNvSpPr>
            <a:spLocks noGrp="1" noChangeArrowheads="1"/>
          </p:cNvSpPr>
          <p:nvPr>
            <p:ph type="title"/>
          </p:nvPr>
        </p:nvSpPr>
        <p:spPr/>
        <p:txBody>
          <a:bodyPr/>
          <a:lstStyle/>
          <a:p>
            <a:pPr eaLnBrk="1" hangingPunct="1"/>
            <a:r>
              <a:rPr lang="en-US" altLang="en-US" sz="5399" dirty="0"/>
              <a:t>Hashes</a:t>
            </a:r>
          </a:p>
        </p:txBody>
      </p:sp>
      <p:sp>
        <p:nvSpPr>
          <p:cNvPr id="81923" name="Rectangle 3">
            <a:extLst>
              <a:ext uri="{FF2B5EF4-FFF2-40B4-BE49-F238E27FC236}">
                <a16:creationId xmlns:a16="http://schemas.microsoft.com/office/drawing/2014/main" id="{9FCA0DD8-80A1-73AD-B9C4-15FE33793230}"/>
              </a:ext>
            </a:extLst>
          </p:cNvPr>
          <p:cNvSpPr>
            <a:spLocks/>
          </p:cNvSpPr>
          <p:nvPr/>
        </p:nvSpPr>
        <p:spPr bwMode="auto">
          <a:xfrm>
            <a:off x="6842804" y="6172027"/>
            <a:ext cx="49244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solidFill>
                  <a:schemeClr val="tx1"/>
                </a:solidFill>
                <a:ea typeface="ＭＳ Ｐゴシック" panose="020B0600070205080204" pitchFamily="34" charset="-128"/>
              </a:rPr>
              <a:t>http://en.wikipedia.org/wiki/Hash_function</a:t>
            </a:r>
          </a:p>
        </p:txBody>
      </p:sp>
      <p:sp>
        <p:nvSpPr>
          <p:cNvPr id="81924" name="Rectangle 4">
            <a:extLst>
              <a:ext uri="{FF2B5EF4-FFF2-40B4-BE49-F238E27FC236}">
                <a16:creationId xmlns:a16="http://schemas.microsoft.com/office/drawing/2014/main" id="{1D0A1784-7DFE-842B-C051-8AEF4FF4EA3B}"/>
              </a:ext>
            </a:extLst>
          </p:cNvPr>
          <p:cNvSpPr>
            <a:spLocks/>
          </p:cNvSpPr>
          <p:nvPr/>
        </p:nvSpPr>
        <p:spPr bwMode="auto">
          <a:xfrm>
            <a:off x="495252" y="1657523"/>
            <a:ext cx="6665659" cy="42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625" i="1">
                <a:solidFill>
                  <a:schemeClr val="tx1"/>
                </a:solidFill>
                <a:ea typeface="ＭＳ Ｐゴシック" panose="020B0600070205080204" pitchFamily="34" charset="-128"/>
              </a:rPr>
              <a:t>A hash function is any algorithm or subroutine that maps large data sets to smaller data sets, called keys. For example, a single integer can serve as an index to an array (cf. associative array). The values returned by a hash function are called hash values, hash codes, hash sums, checksums, or simply hashes.</a:t>
            </a:r>
          </a:p>
          <a:p>
            <a:pPr algn="ctr" eaLnBrk="1" hangingPunct="1"/>
            <a:r>
              <a:rPr lang="en-US" altLang="en-US" sz="2625" i="1">
                <a:solidFill>
                  <a:schemeClr val="tx1"/>
                </a:solidFill>
                <a:ea typeface="ＭＳ Ｐゴシック" panose="020B0600070205080204" pitchFamily="34" charset="-128"/>
              </a:rPr>
              <a:t>Hash functions are mostly used to accelerate table lookup or data comparison tasks such as finding items in a database...</a:t>
            </a:r>
          </a:p>
        </p:txBody>
      </p:sp>
      <p:pic>
        <p:nvPicPr>
          <p:cNvPr id="81925" name="Picture 5">
            <a:extLst>
              <a:ext uri="{FF2B5EF4-FFF2-40B4-BE49-F238E27FC236}">
                <a16:creationId xmlns:a16="http://schemas.microsoft.com/office/drawing/2014/main" id="{295D937F-E53A-97A5-DDED-5775A257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350" y="1886101"/>
            <a:ext cx="4762035" cy="36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723557" y="247038"/>
            <a:ext cx="7479928"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int value;</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int buckets;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*heads[4];</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*tails[4];</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krdict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krdict_new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krdict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p-&gt;buckets = 4;</a:t>
            </a:r>
          </a:p>
          <a:p>
            <a:r>
              <a:rPr lang="en-US" sz="1600" b="1" dirty="0">
                <a:latin typeface="Courier New" panose="02070309020205020404" pitchFamily="49" charset="0"/>
                <a:cs typeface="Courier New" panose="02070309020205020404" pitchFamily="49" charset="0"/>
              </a:rPr>
              <a:t>    for(int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p-&gt;buckets;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p-&gt;heads[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p-&gt;tails[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8791770" y="1388373"/>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8791770" y="1770360"/>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8791770" y="215234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8791770" y="256271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8807268" y="8460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11152284" y="116290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10378298" y="1358843"/>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4497DC-AD2A-C741-B019-DD53D8953107}"/>
              </a:ext>
            </a:extLst>
          </p:cNvPr>
          <p:cNvCxnSpPr>
            <a:cxnSpLocks/>
            <a:stCxn id="4" idx="3"/>
          </p:cNvCxnSpPr>
          <p:nvPr/>
        </p:nvCxnSpPr>
        <p:spPr>
          <a:xfrm flipV="1">
            <a:off x="10378298" y="1794777"/>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448079" y="1608147"/>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p:cNvCxnSpPr>
          <p:nvPr/>
        </p:nvCxnSpPr>
        <p:spPr>
          <a:xfrm>
            <a:off x="10378298" y="2348290"/>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448079" y="234829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CC6D46FE-9DFF-9533-B64C-F686996BFC1A}"/>
              </a:ext>
            </a:extLst>
          </p:cNvPr>
          <p:cNvSpPr/>
          <p:nvPr/>
        </p:nvSpPr>
        <p:spPr>
          <a:xfrm>
            <a:off x="11106080" y="2946148"/>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10378298" y="2758660"/>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8789569" y="3153104"/>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0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7040905" y="168993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5923911" y="192077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6700521" y="210298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8203485" y="1584316"/>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8203485" y="1966303"/>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8203485" y="2102984"/>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8203485" y="2102984"/>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8DA80B-7402-D695-53B6-F8FE52028EAE}"/>
              </a:ext>
            </a:extLst>
          </p:cNvPr>
          <p:cNvSpPr txBox="1"/>
          <p:nvPr/>
        </p:nvSpPr>
        <p:spPr>
          <a:xfrm>
            <a:off x="7320895" y="5803302"/>
            <a:ext cx="4429393" cy="369332"/>
          </a:xfrm>
          <a:prstGeom prst="rect">
            <a:avLst/>
          </a:prstGeom>
          <a:noFill/>
        </p:spPr>
        <p:txBody>
          <a:bodyPr wrap="square">
            <a:spAutoFit/>
          </a:bodyPr>
          <a:lstStyle/>
          <a:p>
            <a:r>
              <a:rPr lang="en-US" b="1" dirty="0"/>
              <a:t>www.cc4e.com/code  epilogue / </a:t>
            </a:r>
            <a:r>
              <a:rPr lang="en-US" b="1" dirty="0" err="1"/>
              <a:t>krdict.c</a:t>
            </a:r>
            <a:endParaRPr lang="en-US" b="1" dirty="0"/>
          </a:p>
        </p:txBody>
      </p:sp>
    </p:spTree>
    <p:extLst>
      <p:ext uri="{BB962C8B-B14F-4D97-AF65-F5344CB8AC3E}">
        <p14:creationId xmlns:p14="http://schemas.microsoft.com/office/powerpoint/2010/main" val="5345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121158" y="92003"/>
            <a:ext cx="7479928" cy="3970318"/>
          </a:xfrm>
          <a:prstGeom prst="rect">
            <a:avLst/>
          </a:prstGeom>
          <a:noFill/>
        </p:spPr>
        <p:txBody>
          <a:bodyPr wrap="square">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int main(void)</a:t>
            </a:r>
          </a:p>
          <a:p>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krdict</a:t>
            </a:r>
            <a:r>
              <a:rPr lang="en-US" b="1" dirty="0">
                <a:latin typeface="Courier New" panose="02070309020205020404" pitchFamily="49" charset="0"/>
                <a:cs typeface="Courier New" panose="02070309020205020404" pitchFamily="49" charset="0"/>
              </a:rPr>
              <a:t> * d = </a:t>
            </a:r>
            <a:r>
              <a:rPr lang="en-US" b="1" dirty="0" err="1">
                <a:latin typeface="Courier New" panose="02070309020205020404" pitchFamily="49" charset="0"/>
                <a:cs typeface="Courier New" panose="02070309020205020404" pitchFamily="49" charset="0"/>
              </a:rPr>
              <a:t>krdict_new</a:t>
            </a:r>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"z", 8);</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"z",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"y", 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"b", 3);</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"a", 4);</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krdict_dump</a:t>
            </a:r>
            <a:r>
              <a:rPr lang="en-US" b="1" dirty="0">
                <a:latin typeface="Courier New" panose="02070309020205020404" pitchFamily="49" charset="0"/>
                <a:cs typeface="Courier New" panose="02070309020205020404" pitchFamily="49" charset="0"/>
              </a:rPr>
              <a:t>(d);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krdict_del</a:t>
            </a:r>
            <a:r>
              <a:rPr lang="en-US" b="1" dirty="0">
                <a:latin typeface="Courier New" panose="02070309020205020404" pitchFamily="49" charset="0"/>
                <a:cs typeface="Courier New" panose="02070309020205020404" pitchFamily="49" charset="0"/>
              </a:rPr>
              <a:t>(d);</a:t>
            </a:r>
          </a:p>
          <a:p>
            <a:r>
              <a:rPr lang="en-US"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6207222" y="3775378"/>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6207222" y="4157365"/>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6207222" y="45393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6207222" y="494972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6222720" y="323305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8567736" y="3549905"/>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7793750" y="3745848"/>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B3D1FA-DDB0-E66C-F622-04A8D3DE991A}"/>
              </a:ext>
            </a:extLst>
          </p:cNvPr>
          <p:cNvSpPr/>
          <p:nvPr/>
        </p:nvSpPr>
        <p:spPr>
          <a:xfrm>
            <a:off x="8822974"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y=2</a:t>
            </a:r>
          </a:p>
        </p:txBody>
      </p:sp>
      <p:cxnSp>
        <p:nvCxnSpPr>
          <p:cNvPr id="12" name="Straight Arrow Connector 11">
            <a:extLst>
              <a:ext uri="{FF2B5EF4-FFF2-40B4-BE49-F238E27FC236}">
                <a16:creationId xmlns:a16="http://schemas.microsoft.com/office/drawing/2014/main" id="{D14497DC-AD2A-C741-B019-DD53D8953107}"/>
              </a:ext>
            </a:extLst>
          </p:cNvPr>
          <p:cNvCxnSpPr>
            <a:cxnSpLocks/>
            <a:stCxn id="4" idx="3"/>
            <a:endCxn id="11" idx="1"/>
          </p:cNvCxnSpPr>
          <p:nvPr/>
        </p:nvCxnSpPr>
        <p:spPr>
          <a:xfrm flipV="1">
            <a:off x="7793750" y="4181782"/>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39C4EB-8C6F-3442-DBD7-AB2ED4484BB6}"/>
              </a:ext>
            </a:extLst>
          </p:cNvPr>
          <p:cNvSpPr/>
          <p:nvPr/>
        </p:nvSpPr>
        <p:spPr>
          <a:xfrm>
            <a:off x="10089143"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a=4</a:t>
            </a:r>
          </a:p>
        </p:txBody>
      </p:sp>
      <p:cxnSp>
        <p:nvCxnSpPr>
          <p:cNvPr id="14" name="Straight Arrow Connector 13">
            <a:extLst>
              <a:ext uri="{FF2B5EF4-FFF2-40B4-BE49-F238E27FC236}">
                <a16:creationId xmlns:a16="http://schemas.microsoft.com/office/drawing/2014/main" id="{74951E87-9BFA-685E-A698-77841CC1A185}"/>
              </a:ext>
            </a:extLst>
          </p:cNvPr>
          <p:cNvCxnSpPr>
            <a:cxnSpLocks/>
            <a:stCxn id="11" idx="3"/>
            <a:endCxn id="13" idx="1"/>
          </p:cNvCxnSpPr>
          <p:nvPr/>
        </p:nvCxnSpPr>
        <p:spPr>
          <a:xfrm>
            <a:off x="9599584" y="4181782"/>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365709" y="3975576"/>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D4B22416-DD20-F41D-BCA0-79E5E160EB2E}"/>
              </a:ext>
            </a:extLst>
          </p:cNvPr>
          <p:cNvCxnSpPr>
            <a:cxnSpLocks/>
            <a:stCxn id="13" idx="3"/>
          </p:cNvCxnSpPr>
          <p:nvPr/>
        </p:nvCxnSpPr>
        <p:spPr>
          <a:xfrm flipV="1">
            <a:off x="10865753" y="4165331"/>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75F8AC-E7FC-B03D-F2AD-2FE362AC3998}"/>
              </a:ext>
            </a:extLst>
          </p:cNvPr>
          <p:cNvSpPr/>
          <p:nvPr/>
        </p:nvSpPr>
        <p:spPr>
          <a:xfrm>
            <a:off x="8822974"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z=1</a:t>
            </a: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a:endCxn id="17" idx="1"/>
          </p:cNvCxnSpPr>
          <p:nvPr/>
        </p:nvCxnSpPr>
        <p:spPr>
          <a:xfrm>
            <a:off x="7793750" y="4735295"/>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E7AE6D3-B413-E711-E53F-9DC34482810A}"/>
              </a:ext>
            </a:extLst>
          </p:cNvPr>
          <p:cNvSpPr/>
          <p:nvPr/>
        </p:nvSpPr>
        <p:spPr>
          <a:xfrm>
            <a:off x="10089143"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b=3</a:t>
            </a:r>
          </a:p>
        </p:txBody>
      </p:sp>
      <p:cxnSp>
        <p:nvCxnSpPr>
          <p:cNvPr id="20" name="Straight Arrow Connector 19">
            <a:extLst>
              <a:ext uri="{FF2B5EF4-FFF2-40B4-BE49-F238E27FC236}">
                <a16:creationId xmlns:a16="http://schemas.microsoft.com/office/drawing/2014/main" id="{DAFD143C-AB01-CE06-650B-2379F746CBF0}"/>
              </a:ext>
            </a:extLst>
          </p:cNvPr>
          <p:cNvCxnSpPr>
            <a:cxnSpLocks/>
            <a:stCxn id="17" idx="3"/>
            <a:endCxn id="19" idx="1"/>
          </p:cNvCxnSpPr>
          <p:nvPr/>
        </p:nvCxnSpPr>
        <p:spPr>
          <a:xfrm>
            <a:off x="9599584" y="4921925"/>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365709" y="4715719"/>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EFB095B6-077C-D078-71C6-01C2D08DC659}"/>
              </a:ext>
            </a:extLst>
          </p:cNvPr>
          <p:cNvCxnSpPr>
            <a:cxnSpLocks/>
            <a:stCxn id="19" idx="3"/>
          </p:cNvCxnSpPr>
          <p:nvPr/>
        </p:nvCxnSpPr>
        <p:spPr>
          <a:xfrm flipV="1">
            <a:off x="10865753" y="4905474"/>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D46FE-9DFF-9533-B64C-F686996BFC1A}"/>
              </a:ext>
            </a:extLst>
          </p:cNvPr>
          <p:cNvSpPr/>
          <p:nvPr/>
        </p:nvSpPr>
        <p:spPr>
          <a:xfrm>
            <a:off x="8521532" y="5333153"/>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7793750" y="5145665"/>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6205021" y="5540109"/>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4456357" y="4076944"/>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3339363" y="4307782"/>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4115973" y="4489989"/>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5618937" y="3971321"/>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5618937" y="4353308"/>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5618937" y="4489989"/>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5618937" y="4489989"/>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2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ask about the relationship between Python 0.0.1 and Chapter 6 of Kernighan and Ritchie…</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439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"There are plenty of pointers in Python, but the classic linked list is not used much."</a:t>
            </a:r>
            <a:br>
              <a:rPr lang="en-US" sz="3100" kern="1200" dirty="0">
                <a:solidFill>
                  <a:schemeClr val="bg1"/>
                </a:solidFill>
                <a:latin typeface="+mj-lt"/>
                <a:ea typeface="+mj-ea"/>
                <a:cs typeface="+mj-cs"/>
              </a:rPr>
            </a:br>
            <a:br>
              <a:rPr lang="en-US" sz="3100" kern="1200" dirty="0">
                <a:solidFill>
                  <a:schemeClr val="bg1"/>
                </a:solidFill>
                <a:latin typeface="+mj-lt"/>
                <a:ea typeface="+mj-ea"/>
                <a:cs typeface="+mj-cs"/>
              </a:rPr>
            </a:br>
            <a:r>
              <a:rPr lang="en-US" sz="3100" kern="1200" dirty="0">
                <a:solidFill>
                  <a:schemeClr val="bg1"/>
                </a:solidFill>
                <a:latin typeface="+mj-lt"/>
                <a:ea typeface="+mj-ea"/>
                <a:cs typeface="+mj-cs"/>
              </a:rPr>
              <a:t>                 -- Guido van Rossum</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9145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13F1-1376-E04D-3065-DF322CAEBCC1}"/>
              </a:ext>
            </a:extLst>
          </p:cNvPr>
          <p:cNvSpPr>
            <a:spLocks noGrp="1"/>
          </p:cNvSpPr>
          <p:nvPr>
            <p:ph type="title"/>
          </p:nvPr>
        </p:nvSpPr>
        <p:spPr/>
        <p:txBody>
          <a:bodyPr/>
          <a:lstStyle/>
          <a:p>
            <a:r>
              <a:rPr lang="en-US" dirty="0"/>
              <a:t>Surprise!</a:t>
            </a:r>
          </a:p>
        </p:txBody>
      </p:sp>
      <p:sp>
        <p:nvSpPr>
          <p:cNvPr id="5" name="Content Placeholder 4">
            <a:extLst>
              <a:ext uri="{FF2B5EF4-FFF2-40B4-BE49-F238E27FC236}">
                <a16:creationId xmlns:a16="http://schemas.microsoft.com/office/drawing/2014/main" id="{73EEE024-152F-C78F-F72F-6E0F872D23A9}"/>
              </a:ext>
            </a:extLst>
          </p:cNvPr>
          <p:cNvSpPr>
            <a:spLocks noGrp="1"/>
          </p:cNvSpPr>
          <p:nvPr>
            <p:ph idx="1"/>
          </p:nvPr>
        </p:nvSpPr>
        <p:spPr/>
        <p:txBody>
          <a:bodyPr>
            <a:normAutofit/>
          </a:bodyPr>
          <a:lstStyle/>
          <a:p>
            <a:r>
              <a:rPr lang="en-US" dirty="0"/>
              <a:t>The Python 1.0 list() and </a:t>
            </a:r>
            <a:r>
              <a:rPr lang="en-US" dirty="0" err="1"/>
              <a:t>dict</a:t>
            </a:r>
            <a:r>
              <a:rPr lang="en-US" dirty="0"/>
              <a:t>() objects </a:t>
            </a:r>
          </a:p>
          <a:p>
            <a:pPr lvl="1"/>
            <a:r>
              <a:rPr lang="en-US" dirty="0"/>
              <a:t>Extendable arrays of pointers – not linked lists</a:t>
            </a:r>
          </a:p>
          <a:p>
            <a:r>
              <a:rPr lang="en-US" dirty="0"/>
              <a:t>Inspiration was </a:t>
            </a:r>
            <a:r>
              <a:rPr lang="en-US" b="1" u="sng" dirty="0"/>
              <a:t>not</a:t>
            </a:r>
            <a:r>
              <a:rPr lang="en-US" dirty="0"/>
              <a:t> K&amp;R Chapter 6</a:t>
            </a:r>
          </a:p>
          <a:p>
            <a:r>
              <a:rPr lang="en-US" dirty="0"/>
              <a:t>Inspiration for Python 0.1 </a:t>
            </a:r>
            <a:r>
              <a:rPr lang="en-US" dirty="0" err="1"/>
              <a:t>dict</a:t>
            </a:r>
            <a:r>
              <a:rPr lang="en-US" dirty="0"/>
              <a:t>() object</a:t>
            </a:r>
          </a:p>
          <a:p>
            <a:pPr lvl="1"/>
            <a:r>
              <a:rPr lang="en-US" dirty="0"/>
              <a:t>"Collision Resolution by Open Addressing", Donald Knuth, "Sorting and Searching", pp 518-519, 1973</a:t>
            </a:r>
          </a:p>
          <a:p>
            <a:r>
              <a:rPr lang="en-US" dirty="0"/>
              <a:t>There were no linked lists in the core Python data structures</a:t>
            </a:r>
          </a:p>
          <a:p>
            <a:pPr lvl="1"/>
            <a:r>
              <a:rPr lang="en-US" dirty="0"/>
              <a:t>Arrays turn out to have an advantage with cached memory architectures</a:t>
            </a:r>
          </a:p>
          <a:p>
            <a:pPr lvl="1"/>
            <a:r>
              <a:rPr lang="en-US" dirty="0"/>
              <a:t>Efficient use of cache became increasing important in the late 1980's</a:t>
            </a:r>
          </a:p>
        </p:txBody>
      </p:sp>
    </p:spTree>
    <p:extLst>
      <p:ext uri="{BB962C8B-B14F-4D97-AF65-F5344CB8AC3E}">
        <p14:creationId xmlns:p14="http://schemas.microsoft.com/office/powerpoint/2010/main" val="205455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List</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p1list.c</a:t>
            </a:r>
          </a:p>
        </p:txBody>
      </p:sp>
    </p:spTree>
    <p:extLst>
      <p:ext uri="{BB962C8B-B14F-4D97-AF65-F5344CB8AC3E}">
        <p14:creationId xmlns:p14="http://schemas.microsoft.com/office/powerpoint/2010/main" val="3129651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ED270-28E2-4CC6-E505-CCED8A6D2A0B}"/>
              </a:ext>
            </a:extLst>
          </p:cNvPr>
          <p:cNvSpPr txBox="1"/>
          <p:nvPr/>
        </p:nvSpPr>
        <p:spPr>
          <a:xfrm>
            <a:off x="494619" y="820092"/>
            <a:ext cx="7479928" cy="353943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p1list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char **items;</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p1list * p1list_new() {</a:t>
            </a:r>
          </a:p>
          <a:p>
            <a:r>
              <a:rPr lang="en-US" sz="1600" b="1" dirty="0">
                <a:latin typeface="Courier New" panose="02070309020205020404" pitchFamily="49" charset="0"/>
                <a:cs typeface="Courier New" panose="02070309020205020404" pitchFamily="49" charset="0"/>
              </a:rPr>
              <a:t>    struct p1list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B6D6D146-09DB-DB17-7A5E-7C4DE6DDFB90}"/>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 name="TextBox 3">
            <a:extLst>
              <a:ext uri="{FF2B5EF4-FFF2-40B4-BE49-F238E27FC236}">
                <a16:creationId xmlns:a16="http://schemas.microsoft.com/office/drawing/2014/main" id="{F9A92B51-059B-C211-ED75-3028AAFA17EA}"/>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5" name="Rectangle 4">
            <a:extLst>
              <a:ext uri="{FF2B5EF4-FFF2-40B4-BE49-F238E27FC236}">
                <a16:creationId xmlns:a16="http://schemas.microsoft.com/office/drawing/2014/main" id="{E6388D8F-CB23-4410-AA0A-9C4FF992D99D}"/>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0 </a:t>
            </a:r>
          </a:p>
        </p:txBody>
      </p:sp>
      <p:sp>
        <p:nvSpPr>
          <p:cNvPr id="6" name="Rectangle 5">
            <a:extLst>
              <a:ext uri="{FF2B5EF4-FFF2-40B4-BE49-F238E27FC236}">
                <a16:creationId xmlns:a16="http://schemas.microsoft.com/office/drawing/2014/main" id="{95F34378-DCAC-BB3D-74B1-FA3E2257FF7A}"/>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D9A630EB-606D-A125-26C0-2C673877C3E2}"/>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0" name="Straight Arrow Connector 9">
            <a:extLst>
              <a:ext uri="{FF2B5EF4-FFF2-40B4-BE49-F238E27FC236}">
                <a16:creationId xmlns:a16="http://schemas.microsoft.com/office/drawing/2014/main" id="{F25100F8-AF55-3FEA-B89A-0CA414ADCBDB}"/>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7C13BE-4963-8E80-0722-22D75943A70D}"/>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12" name="TextBox 11">
            <a:extLst>
              <a:ext uri="{FF2B5EF4-FFF2-40B4-BE49-F238E27FC236}">
                <a16:creationId xmlns:a16="http://schemas.microsoft.com/office/drawing/2014/main" id="{5A0F7E9C-AEC4-A798-1C98-E182D26561FC}"/>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8" name="TextBox 7">
            <a:extLst>
              <a:ext uri="{FF2B5EF4-FFF2-40B4-BE49-F238E27FC236}">
                <a16:creationId xmlns:a16="http://schemas.microsoft.com/office/drawing/2014/main" id="{6AD1E27A-7036-D1DF-E4FF-6C2BE6F0F878}"/>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121207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stage with a large projector screen&#10;&#10;Description automatically generated">
            <a:extLst>
              <a:ext uri="{FF2B5EF4-FFF2-40B4-BE49-F238E27FC236}">
                <a16:creationId xmlns:a16="http://schemas.microsoft.com/office/drawing/2014/main" id="{B1426A0E-56DF-1E07-F188-F9C876339132}"/>
              </a:ext>
            </a:extLst>
          </p:cNvPr>
          <p:cNvPicPr>
            <a:picLocks noChangeAspect="1"/>
          </p:cNvPicPr>
          <p:nvPr/>
        </p:nvPicPr>
        <p:blipFill rotWithShape="1">
          <a:blip r:embed="rId2"/>
          <a:srcRect l="3711" t="9091" r="3165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29E5DB4-8EF0-2AD1-3FCA-041F30C66E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solidFill>
                  <a:schemeClr val="bg1"/>
                </a:solidFill>
              </a:rPr>
              <a:t>"When you think you're are finished with a journey, is often when you know where the journey actually begins. </a:t>
            </a:r>
          </a:p>
        </p:txBody>
      </p:sp>
      <p:sp>
        <p:nvSpPr>
          <p:cNvPr id="5" name="Text Placeholder 4">
            <a:extLst>
              <a:ext uri="{FF2B5EF4-FFF2-40B4-BE49-F238E27FC236}">
                <a16:creationId xmlns:a16="http://schemas.microsoft.com/office/drawing/2014/main" id="{FA886422-2274-40E9-A3C4-A6CAB524C43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 Dr Chuck.</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427F6C5-BB38-6FF2-92BC-1D6C265E5142}"/>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47" name="Rectangle 46">
            <a:extLst>
              <a:ext uri="{FF2B5EF4-FFF2-40B4-BE49-F238E27FC236}">
                <a16:creationId xmlns:a16="http://schemas.microsoft.com/office/drawing/2014/main" id="{E56B7571-2534-F57A-08E6-F7A118370289}"/>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8" name="TextBox 47">
            <a:extLst>
              <a:ext uri="{FF2B5EF4-FFF2-40B4-BE49-F238E27FC236}">
                <a16:creationId xmlns:a16="http://schemas.microsoft.com/office/drawing/2014/main" id="{A3C48E90-D6B7-9B6A-268C-09022DB4F131}"/>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49" name="Rectangle 48">
            <a:extLst>
              <a:ext uri="{FF2B5EF4-FFF2-40B4-BE49-F238E27FC236}">
                <a16:creationId xmlns:a16="http://schemas.microsoft.com/office/drawing/2014/main" id="{E88AAAB5-9973-33FD-7641-8FEFEE63EF97}"/>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50" name="Rectangle 49">
            <a:extLst>
              <a:ext uri="{FF2B5EF4-FFF2-40B4-BE49-F238E27FC236}">
                <a16:creationId xmlns:a16="http://schemas.microsoft.com/office/drawing/2014/main" id="{E71BAE74-7CC7-FFB5-D877-FA52EA48AA5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51" name="Rectangle 50">
            <a:extLst>
              <a:ext uri="{FF2B5EF4-FFF2-40B4-BE49-F238E27FC236}">
                <a16:creationId xmlns:a16="http://schemas.microsoft.com/office/drawing/2014/main" id="{3CE786C0-7B76-B11E-157B-8E4092122A64}"/>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52" name="Straight Arrow Connector 51">
            <a:extLst>
              <a:ext uri="{FF2B5EF4-FFF2-40B4-BE49-F238E27FC236}">
                <a16:creationId xmlns:a16="http://schemas.microsoft.com/office/drawing/2014/main" id="{5FBE0BAF-04FF-5C90-7700-0880EDE31731}"/>
              </a:ext>
            </a:extLst>
          </p:cNvPr>
          <p:cNvCxnSpPr>
            <a:cxnSpLocks/>
            <a:endCxn id="48"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142DDEC-DC4A-BEB1-CEDD-B16BCDCEFC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54" name="TextBox 53">
            <a:extLst>
              <a:ext uri="{FF2B5EF4-FFF2-40B4-BE49-F238E27FC236}">
                <a16:creationId xmlns:a16="http://schemas.microsoft.com/office/drawing/2014/main" id="{A09C996E-3BAF-E5F4-69E8-EBC28315347A}"/>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55" name="Rectangle 54">
            <a:extLst>
              <a:ext uri="{FF2B5EF4-FFF2-40B4-BE49-F238E27FC236}">
                <a16:creationId xmlns:a16="http://schemas.microsoft.com/office/drawing/2014/main" id="{E4B32964-39DE-AB37-93C3-DD92D221BE64}"/>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56" name="Straight Arrow Connector 55">
            <a:extLst>
              <a:ext uri="{FF2B5EF4-FFF2-40B4-BE49-F238E27FC236}">
                <a16:creationId xmlns:a16="http://schemas.microsoft.com/office/drawing/2014/main" id="{C785E83B-340C-2AED-5FC7-F5AD9BBFC248}"/>
              </a:ext>
            </a:extLst>
          </p:cNvPr>
          <p:cNvCxnSpPr>
            <a:cxnSpLocks/>
            <a:endCxn id="55"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52C0F75-EBD8-EC25-8567-B7DCB6C2FDF3}"/>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80059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7C114-5FFE-E08B-9F7C-1EBAD0217E46}"/>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8B12ABD6-1B0A-9665-F07B-F7CA70BB114B}"/>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 name="TextBox 3">
            <a:extLst>
              <a:ext uri="{FF2B5EF4-FFF2-40B4-BE49-F238E27FC236}">
                <a16:creationId xmlns:a16="http://schemas.microsoft.com/office/drawing/2014/main" id="{C1481486-E3EB-6194-4565-170341536A57}"/>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5" name="Rectangle 4">
            <a:extLst>
              <a:ext uri="{FF2B5EF4-FFF2-40B4-BE49-F238E27FC236}">
                <a16:creationId xmlns:a16="http://schemas.microsoft.com/office/drawing/2014/main" id="{2C8824D8-2353-BE30-CB98-D7DC25275B7B}"/>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231349CC-D32D-D1F6-60DC-BC00428C0DD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B56880AD-AFB3-38EE-37C0-3875446E5D95}"/>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0" name="Straight Arrow Connector 9">
            <a:extLst>
              <a:ext uri="{FF2B5EF4-FFF2-40B4-BE49-F238E27FC236}">
                <a16:creationId xmlns:a16="http://schemas.microsoft.com/office/drawing/2014/main" id="{D795147A-9705-8A53-9C69-CC92D1309666}"/>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9EB9002-B5E2-BF2C-CCA9-9A50FC343E82}"/>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3EB83A0-FF3D-3388-1353-BF803CC75EBC}"/>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13" name="Rectangle 12">
            <a:extLst>
              <a:ext uri="{FF2B5EF4-FFF2-40B4-BE49-F238E27FC236}">
                <a16:creationId xmlns:a16="http://schemas.microsoft.com/office/drawing/2014/main" id="{750F5A2F-AAA7-ECCC-AA63-D698A4ED89F5}"/>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14" name="Straight Arrow Connector 13">
            <a:extLst>
              <a:ext uri="{FF2B5EF4-FFF2-40B4-BE49-F238E27FC236}">
                <a16:creationId xmlns:a16="http://schemas.microsoft.com/office/drawing/2014/main" id="{301D8C12-3ED9-12E6-0008-A30190E67DEB}"/>
              </a:ext>
            </a:extLst>
          </p:cNvPr>
          <p:cNvCxnSpPr>
            <a:cxnSpLocks/>
            <a:endCxn id="13"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D52637-1137-8125-8CFC-B0DAC5E82B69}"/>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16" name="Straight Arrow Connector 15">
            <a:extLst>
              <a:ext uri="{FF2B5EF4-FFF2-40B4-BE49-F238E27FC236}">
                <a16:creationId xmlns:a16="http://schemas.microsoft.com/office/drawing/2014/main" id="{29702BE9-95E1-851D-8499-9B94A5E6B973}"/>
              </a:ext>
            </a:extLst>
          </p:cNvPr>
          <p:cNvCxnSpPr>
            <a:cxnSpLocks/>
            <a:endCxn id="15"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9DD949-12A0-25E0-BEA0-32E990A17083}"/>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90340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01FC6F7-66B1-6795-CEA2-C5A8D9AB58C7}"/>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365491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1398E-5251-24D2-4387-F73F94D33E7C}"/>
              </a:ext>
            </a:extLst>
          </p:cNvPr>
          <p:cNvSpPr/>
          <p:nvPr/>
        </p:nvSpPr>
        <p:spPr>
          <a:xfrm>
            <a:off x="2753106" y="4824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4" name="Rectangle 3">
            <a:extLst>
              <a:ext uri="{FF2B5EF4-FFF2-40B4-BE49-F238E27FC236}">
                <a16:creationId xmlns:a16="http://schemas.microsoft.com/office/drawing/2014/main" id="{211B195A-263D-64AF-EB0E-AF157080B249}"/>
              </a:ext>
            </a:extLst>
          </p:cNvPr>
          <p:cNvSpPr/>
          <p:nvPr/>
        </p:nvSpPr>
        <p:spPr>
          <a:xfrm>
            <a:off x="2753106" y="874338"/>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5" name="Rectangle 4">
            <a:extLst>
              <a:ext uri="{FF2B5EF4-FFF2-40B4-BE49-F238E27FC236}">
                <a16:creationId xmlns:a16="http://schemas.microsoft.com/office/drawing/2014/main" id="{908F76ED-11DC-9989-735B-E93E694CE090}"/>
              </a:ext>
            </a:extLst>
          </p:cNvPr>
          <p:cNvSpPr/>
          <p:nvPr/>
        </p:nvSpPr>
        <p:spPr>
          <a:xfrm>
            <a:off x="2753106" y="18116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761546D-96BA-27C3-2436-AA9ECD3E89E6}"/>
              </a:ext>
            </a:extLst>
          </p:cNvPr>
          <p:cNvSpPr/>
          <p:nvPr/>
        </p:nvSpPr>
        <p:spPr>
          <a:xfrm>
            <a:off x="2753106" y="220349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212F9C91-5D18-E7BE-7547-F4E3A48DBD19}"/>
              </a:ext>
            </a:extLst>
          </p:cNvPr>
          <p:cNvSpPr/>
          <p:nvPr/>
        </p:nvSpPr>
        <p:spPr>
          <a:xfrm>
            <a:off x="2753106" y="31218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0F4252F6-045E-956B-E130-2DCF5E05B7DB}"/>
              </a:ext>
            </a:extLst>
          </p:cNvPr>
          <p:cNvSpPr/>
          <p:nvPr/>
        </p:nvSpPr>
        <p:spPr>
          <a:xfrm>
            <a:off x="2753106" y="35137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3CB0DE-6B66-339E-5BB9-8C8CA41ED146}"/>
              </a:ext>
            </a:extLst>
          </p:cNvPr>
          <p:cNvSpPr/>
          <p:nvPr/>
        </p:nvSpPr>
        <p:spPr>
          <a:xfrm>
            <a:off x="4958022" y="183726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B69DD6DE-200C-4F71-ABC3-A98503808FC0}"/>
              </a:ext>
            </a:extLst>
          </p:cNvPr>
          <p:cNvSpPr/>
          <p:nvPr/>
        </p:nvSpPr>
        <p:spPr>
          <a:xfrm>
            <a:off x="4958022" y="507204"/>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835B7E19-21F6-CB2E-E263-CED5D728B543}"/>
              </a:ext>
            </a:extLst>
          </p:cNvPr>
          <p:cNvSpPr/>
          <p:nvPr/>
        </p:nvSpPr>
        <p:spPr>
          <a:xfrm>
            <a:off x="4958022" y="313790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1B191BBE-4189-6116-BE5A-A464836CF09C}"/>
              </a:ext>
            </a:extLst>
          </p:cNvPr>
          <p:cNvSpPr/>
          <p:nvPr/>
        </p:nvSpPr>
        <p:spPr>
          <a:xfrm>
            <a:off x="405786" y="28285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B4EE7FF6-B81A-B38A-AAA5-C8F67DCFBA28}"/>
              </a:ext>
            </a:extLst>
          </p:cNvPr>
          <p:cNvSpPr/>
          <p:nvPr/>
        </p:nvSpPr>
        <p:spPr>
          <a:xfrm>
            <a:off x="405786" y="361236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E43FBD1B-3D4F-0AB4-638C-20BF4766A347}"/>
              </a:ext>
            </a:extLst>
          </p:cNvPr>
          <p:cNvSpPr/>
          <p:nvPr/>
        </p:nvSpPr>
        <p:spPr>
          <a:xfrm>
            <a:off x="405786" y="32204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49A19D06-EEC8-721E-AE02-A778C4C2CEC2}"/>
              </a:ext>
            </a:extLst>
          </p:cNvPr>
          <p:cNvCxnSpPr>
            <a:cxnSpLocks/>
            <a:endCxn id="3" idx="1"/>
          </p:cNvCxnSpPr>
          <p:nvPr/>
        </p:nvCxnSpPr>
        <p:spPr>
          <a:xfrm rot="5400000" flipH="1" flipV="1">
            <a:off x="1085068" y="1390869"/>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FD7442B-1056-08A5-136C-3C8BD14A7E95}"/>
              </a:ext>
            </a:extLst>
          </p:cNvPr>
          <p:cNvCxnSpPr>
            <a:cxnSpLocks/>
            <a:endCxn id="5" idx="0"/>
          </p:cNvCxnSpPr>
          <p:nvPr/>
        </p:nvCxnSpPr>
        <p:spPr>
          <a:xfrm rot="5400000">
            <a:off x="3250607" y="1252686"/>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D6B8CFCD-89E1-3D15-7DBA-8DED15A453B5}"/>
              </a:ext>
            </a:extLst>
          </p:cNvPr>
          <p:cNvCxnSpPr>
            <a:cxnSpLocks/>
            <a:endCxn id="9" idx="0"/>
          </p:cNvCxnSpPr>
          <p:nvPr/>
        </p:nvCxnSpPr>
        <p:spPr>
          <a:xfrm rot="5400000">
            <a:off x="3267516" y="2579854"/>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A12BB05-961A-263F-FD36-0C4401BC63D0}"/>
              </a:ext>
            </a:extLst>
          </p:cNvPr>
          <p:cNvCxnSpPr>
            <a:cxnSpLocks/>
            <a:endCxn id="12" idx="1"/>
          </p:cNvCxnSpPr>
          <p:nvPr/>
        </p:nvCxnSpPr>
        <p:spPr>
          <a:xfrm>
            <a:off x="3896877" y="671251"/>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457630B-2E02-D1BE-2024-52C567588433}"/>
              </a:ext>
            </a:extLst>
          </p:cNvPr>
          <p:cNvCxnSpPr>
            <a:cxnSpLocks/>
            <a:endCxn id="11" idx="1"/>
          </p:cNvCxnSpPr>
          <p:nvPr/>
        </p:nvCxnSpPr>
        <p:spPr>
          <a:xfrm>
            <a:off x="3877194" y="2007056"/>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3820E75-5210-B2B3-14C3-5CB37D511983}"/>
              </a:ext>
            </a:extLst>
          </p:cNvPr>
          <p:cNvCxnSpPr>
            <a:cxnSpLocks/>
            <a:endCxn id="13" idx="1"/>
          </p:cNvCxnSpPr>
          <p:nvPr/>
        </p:nvCxnSpPr>
        <p:spPr>
          <a:xfrm>
            <a:off x="3896877" y="3313454"/>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C912F02B-42A2-919C-9EDF-084116D1F1BE}"/>
              </a:ext>
            </a:extLst>
          </p:cNvPr>
          <p:cNvCxnSpPr>
            <a:cxnSpLocks/>
            <a:endCxn id="9" idx="1"/>
          </p:cNvCxnSpPr>
          <p:nvPr/>
        </p:nvCxnSpPr>
        <p:spPr>
          <a:xfrm flipV="1">
            <a:off x="1797542" y="3317809"/>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CBFF2F5-46CF-09E9-3ABE-8BA8A743D9AA}"/>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1286197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("Hello world") */</a:t>
            </a:r>
          </a:p>
          <a:p>
            <a:r>
              <a:rPr lang="en-US" sz="1500" b="1" dirty="0">
                <a:latin typeface="Courier New" panose="02070309020205020404" pitchFamily="49" charset="0"/>
                <a:cs typeface="Courier New" panose="02070309020205020404" pitchFamily="49" charset="0"/>
              </a:rPr>
              <a:t>void p1list_append(struct p1list* self, char *str)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 Extend if necessary</a:t>
            </a:r>
          </a:p>
          <a:p>
            <a:r>
              <a:rPr lang="en-US" sz="1500" b="1" dirty="0">
                <a:latin typeface="Courier New" panose="02070309020205020404" pitchFamily="49" charset="0"/>
                <a:cs typeface="Courier New" panose="02070309020205020404" pitchFamily="49" charset="0"/>
              </a:rPr>
              <a:t>    if ( self-&gt;length &gt;=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printf</a:t>
            </a:r>
            <a:r>
              <a:rPr lang="en-US" sz="1500" b="1" dirty="0">
                <a:latin typeface="Courier New" panose="02070309020205020404" pitchFamily="49" charset="0"/>
                <a:cs typeface="Courier New" panose="02070309020205020404" pitchFamily="49" charset="0"/>
              </a:rPr>
              <a:t>("Extending from %d to %d\n",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self-&gt;items = (char **) </a:t>
            </a:r>
            <a:r>
              <a:rPr lang="en-US" sz="1500" b="1" dirty="0" err="1">
                <a:latin typeface="Courier New" panose="02070309020205020404" pitchFamily="49" charset="0"/>
                <a:cs typeface="Courier New" panose="02070309020205020404" pitchFamily="49" charset="0"/>
              </a:rPr>
              <a:t>realloc</a:t>
            </a:r>
            <a:r>
              <a:rPr lang="en-US" sz="1500" b="1" dirty="0">
                <a:latin typeface="Courier New" panose="02070309020205020404" pitchFamily="49" charset="0"/>
                <a:cs typeface="Courier New" panose="02070309020205020404" pitchFamily="49" charset="0"/>
              </a:rPr>
              <a:t>(self-&gt;items,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(char *)));</a:t>
            </a:r>
          </a:p>
          <a:p>
            <a:r>
              <a:rPr lang="en-US" sz="1500" b="1" dirty="0">
                <a:latin typeface="Courier New" panose="02070309020205020404" pitchFamily="49" charset="0"/>
                <a:cs typeface="Courier New" panose="02070309020205020404" pitchFamily="49" charset="0"/>
              </a:rPr>
              <a:t>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char *saved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(saved, str);</a:t>
            </a:r>
          </a:p>
          <a:p>
            <a:r>
              <a:rPr lang="en-US" sz="1500" b="1" dirty="0">
                <a:latin typeface="Courier New" panose="02070309020205020404" pitchFamily="49" charset="0"/>
                <a:cs typeface="Courier New" panose="02070309020205020404" pitchFamily="49" charset="0"/>
              </a:rPr>
              <a:t>    self-&gt;items[self-&gt;length] = saved;</a:t>
            </a:r>
          </a:p>
          <a:p>
            <a:r>
              <a:rPr lang="en-US" sz="1500" b="1" dirty="0">
                <a:latin typeface="Courier New" panose="02070309020205020404" pitchFamily="49" charset="0"/>
                <a:cs typeface="Courier New" panose="02070309020205020404" pitchFamily="49" charset="0"/>
              </a:rPr>
              <a:t>    self-&gt;length++;</a:t>
            </a:r>
          </a:p>
          <a:p>
            <a:r>
              <a:rPr lang="en-US" sz="15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25EECAE-CD96-301D-0859-4407DFF5B63C}"/>
              </a:ext>
            </a:extLst>
          </p:cNvPr>
          <p:cNvSpPr txBox="1"/>
          <p:nvPr/>
        </p:nvSpPr>
        <p:spPr>
          <a:xfrm>
            <a:off x="5691197" y="3075865"/>
            <a:ext cx="6305550"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("Fun") */</a:t>
            </a:r>
          </a:p>
          <a:p>
            <a:r>
              <a:rPr lang="en-US" sz="1500" b="1" dirty="0">
                <a:latin typeface="Courier New" panose="02070309020205020404" pitchFamily="49" charset="0"/>
                <a:cs typeface="Courier New" panose="02070309020205020404" pitchFamily="49" charset="0"/>
              </a:rPr>
              <a:t>void </a:t>
            </a:r>
            <a:r>
              <a:rPr lang="en-US" sz="1500" b="1" dirty="0" err="1">
                <a:latin typeface="Courier New" panose="02070309020205020404" pitchFamily="49" charset="0"/>
                <a:cs typeface="Courier New" panose="02070309020205020404" pitchFamily="49" charset="0"/>
              </a:rPr>
              <a:t>krlist_append</a:t>
            </a:r>
            <a:r>
              <a:rPr lang="en-US" sz="1500" b="1" dirty="0">
                <a:latin typeface="Courier New" panose="02070309020205020404" pitchFamily="49" charset="0"/>
                <a:cs typeface="Courier New" panose="02070309020205020404" pitchFamily="49" charset="0"/>
              </a:rPr>
              <a:t>(struct </a:t>
            </a:r>
            <a:r>
              <a:rPr lang="en-US" sz="1500" b="1" dirty="0" err="1">
                <a:latin typeface="Courier New" panose="02070309020205020404" pitchFamily="49" charset="0"/>
                <a:cs typeface="Courier New" panose="02070309020205020404" pitchFamily="49" charset="0"/>
              </a:rPr>
              <a:t>krlist</a:t>
            </a:r>
            <a:r>
              <a:rPr lang="en-US" sz="1500" b="1" dirty="0">
                <a:latin typeface="Courier New" panose="02070309020205020404" pitchFamily="49" charset="0"/>
                <a:cs typeface="Courier New" panose="02070309020205020404" pitchFamily="49" charset="0"/>
              </a:rPr>
              <a:t>* self, char *str) {</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struct </a:t>
            </a:r>
            <a:r>
              <a:rPr lang="en-US" sz="1500" b="1" dirty="0" err="1">
                <a:latin typeface="Courier New" panose="02070309020205020404" pitchFamily="49" charset="0"/>
                <a:cs typeface="Courier New" panose="02070309020205020404" pitchFamily="49" charset="0"/>
              </a:rPr>
              <a:t>lnode</a:t>
            </a:r>
            <a:r>
              <a:rPr lang="en-US" sz="1500" b="1" dirty="0">
                <a:latin typeface="Courier New" panose="02070309020205020404" pitchFamily="49" charset="0"/>
                <a:cs typeface="Courier New" panose="02070309020205020404" pitchFamily="49" charset="0"/>
              </a:rPr>
              <a:t> *new = malloc(</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(*new));</a:t>
            </a:r>
          </a:p>
          <a:p>
            <a:r>
              <a:rPr lang="en-US" sz="1500" b="1" dirty="0">
                <a:latin typeface="Courier New" panose="02070309020205020404" pitchFamily="49" charset="0"/>
                <a:cs typeface="Courier New" panose="02070309020205020404" pitchFamily="49" charset="0"/>
              </a:rPr>
              <a:t>    new-&gt;next = NULL;</a:t>
            </a:r>
          </a:p>
          <a:p>
            <a:r>
              <a:rPr lang="en-US" sz="1500" b="1" dirty="0">
                <a:latin typeface="Courier New" panose="02070309020205020404" pitchFamily="49" charset="0"/>
                <a:cs typeface="Courier New" panose="02070309020205020404" pitchFamily="49" charset="0"/>
              </a:rPr>
              <a:t>    if ( self-&gt;head == NULL ) self-&gt;head = new;</a:t>
            </a:r>
          </a:p>
          <a:p>
            <a:r>
              <a:rPr lang="en-US" sz="1500" b="1" dirty="0">
                <a:latin typeface="Courier New" panose="02070309020205020404" pitchFamily="49" charset="0"/>
                <a:cs typeface="Courier New" panose="02070309020205020404" pitchFamily="49" charset="0"/>
              </a:rPr>
              <a:t>    if ( self-&gt;tail != NULL ) self-&gt;tail-&gt;next = new;</a:t>
            </a:r>
          </a:p>
          <a:p>
            <a:r>
              <a:rPr lang="en-US" sz="1500" b="1" dirty="0">
                <a:latin typeface="Courier New" panose="02070309020205020404" pitchFamily="49" charset="0"/>
                <a:cs typeface="Courier New" panose="02070309020205020404" pitchFamily="49" charset="0"/>
              </a:rPr>
              <a:t>    self-&gt;tail = new;</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char *text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(text, str);</a:t>
            </a:r>
          </a:p>
          <a:p>
            <a:r>
              <a:rPr lang="en-US" sz="1500" b="1" dirty="0">
                <a:latin typeface="Courier New" panose="02070309020205020404" pitchFamily="49" charset="0"/>
                <a:cs typeface="Courier New" panose="02070309020205020404" pitchFamily="49" charset="0"/>
              </a:rPr>
              <a:t>    new-&gt;text = text;</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self-&gt;count++;</a:t>
            </a:r>
          </a:p>
          <a:p>
            <a:r>
              <a:rPr lang="en-US" sz="1500"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5EE0F387-0A99-AAAB-870F-D94833D81E1D}"/>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168075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p1dict.c</a:t>
            </a:r>
          </a:p>
        </p:txBody>
      </p:sp>
    </p:spTree>
    <p:extLst>
      <p:ext uri="{BB962C8B-B14F-4D97-AF65-F5344CB8AC3E}">
        <p14:creationId xmlns:p14="http://schemas.microsoft.com/office/powerpoint/2010/main" val="323316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D6E14C-D94F-46A2-3861-E1BC4FE4D78B}"/>
              </a:ext>
            </a:extLst>
          </p:cNvPr>
          <p:cNvGrpSpPr/>
          <p:nvPr/>
        </p:nvGrpSpPr>
        <p:grpSpPr>
          <a:xfrm>
            <a:off x="1067444" y="637434"/>
            <a:ext cx="10057112" cy="5271875"/>
            <a:chOff x="2622031" y="1048915"/>
            <a:chExt cx="6925077" cy="3630082"/>
          </a:xfrm>
        </p:grpSpPr>
        <p:pic>
          <p:nvPicPr>
            <p:cNvPr id="6" name="Picture 5" descr="A screenshot of a paper&#10;&#10;Description automatically generated">
              <a:extLst>
                <a:ext uri="{FF2B5EF4-FFF2-40B4-BE49-F238E27FC236}">
                  <a16:creationId xmlns:a16="http://schemas.microsoft.com/office/drawing/2014/main" id="{2230D390-7805-26A8-24DE-0C911FACAEF2}"/>
                </a:ext>
              </a:extLst>
            </p:cNvPr>
            <p:cNvPicPr>
              <a:picLocks noChangeAspect="1"/>
            </p:cNvPicPr>
            <p:nvPr/>
          </p:nvPicPr>
          <p:blipFill rotWithShape="1">
            <a:blip r:embed="rId2"/>
            <a:srcRect l="8608" t="69449" r="2883"/>
            <a:stretch/>
          </p:blipFill>
          <p:spPr>
            <a:xfrm>
              <a:off x="2667751" y="2829666"/>
              <a:ext cx="6879357" cy="1849331"/>
            </a:xfrm>
            <a:prstGeom prst="rect">
              <a:avLst/>
            </a:prstGeom>
          </p:spPr>
        </p:pic>
        <p:pic>
          <p:nvPicPr>
            <p:cNvPr id="5" name="Picture 4" descr="A screenshot of a paper&#10;&#10;Description automatically generated">
              <a:extLst>
                <a:ext uri="{FF2B5EF4-FFF2-40B4-BE49-F238E27FC236}">
                  <a16:creationId xmlns:a16="http://schemas.microsoft.com/office/drawing/2014/main" id="{F9B59B1F-2F00-4773-0B2B-5872477C84D2}"/>
                </a:ext>
              </a:extLst>
            </p:cNvPr>
            <p:cNvPicPr>
              <a:picLocks noChangeAspect="1"/>
            </p:cNvPicPr>
            <p:nvPr/>
          </p:nvPicPr>
          <p:blipFill rotWithShape="1">
            <a:blip r:embed="rId2"/>
            <a:srcRect r="11196" b="69449"/>
            <a:stretch/>
          </p:blipFill>
          <p:spPr>
            <a:xfrm>
              <a:off x="2622031" y="1048915"/>
              <a:ext cx="6902217" cy="1849331"/>
            </a:xfrm>
            <a:prstGeom prst="rect">
              <a:avLst/>
            </a:prstGeom>
          </p:spPr>
        </p:pic>
      </p:grpSp>
      <p:sp>
        <p:nvSpPr>
          <p:cNvPr id="10" name="TextBox 9">
            <a:extLst>
              <a:ext uri="{FF2B5EF4-FFF2-40B4-BE49-F238E27FC236}">
                <a16:creationId xmlns:a16="http://schemas.microsoft.com/office/drawing/2014/main" id="{5D91AB91-7B7B-F5DE-7472-742D6C140F87}"/>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3533269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with black text&#10;&#10;Description automatically generated">
            <a:extLst>
              <a:ext uri="{FF2B5EF4-FFF2-40B4-BE49-F238E27FC236}">
                <a16:creationId xmlns:a16="http://schemas.microsoft.com/office/drawing/2014/main" id="{491D1AF6-3E95-5957-A66C-7EF16E73FD75}"/>
              </a:ext>
            </a:extLst>
          </p:cNvPr>
          <p:cNvPicPr>
            <a:picLocks noChangeAspect="1"/>
          </p:cNvPicPr>
          <p:nvPr/>
        </p:nvPicPr>
        <p:blipFill>
          <a:blip r:embed="rId2"/>
          <a:stretch>
            <a:fillRect/>
          </a:stretch>
        </p:blipFill>
        <p:spPr>
          <a:xfrm>
            <a:off x="2262877" y="296234"/>
            <a:ext cx="7666246" cy="5658785"/>
          </a:xfrm>
          <a:prstGeom prst="rect">
            <a:avLst/>
          </a:prstGeom>
        </p:spPr>
      </p:pic>
      <p:sp>
        <p:nvSpPr>
          <p:cNvPr id="4" name="TextBox 3">
            <a:extLst>
              <a:ext uri="{FF2B5EF4-FFF2-40B4-BE49-F238E27FC236}">
                <a16:creationId xmlns:a16="http://schemas.microsoft.com/office/drawing/2014/main" id="{95CA63F6-81A6-7A1F-15AB-F8EB8981264E}"/>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235735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93723" y="279373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8</a:t>
            </a:r>
          </a:p>
        </p:txBody>
      </p:sp>
      <p:sp>
        <p:nvSpPr>
          <p:cNvPr id="27" name="Rectangle 26">
            <a:extLst>
              <a:ext uri="{FF2B5EF4-FFF2-40B4-BE49-F238E27FC236}">
                <a16:creationId xmlns:a16="http://schemas.microsoft.com/office/drawing/2014/main" id="{FE5D9C83-A4C7-E4E9-8354-177AD2DBFA50}"/>
              </a:ext>
            </a:extLst>
          </p:cNvPr>
          <p:cNvSpPr/>
          <p:nvPr/>
        </p:nvSpPr>
        <p:spPr>
          <a:xfrm>
            <a:off x="576729" y="302457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53339" y="320677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stCxn id="26" idx="3"/>
            <a:endCxn id="58" idx="1"/>
          </p:cNvCxnSpPr>
          <p:nvPr/>
        </p:nvCxnSpPr>
        <p:spPr>
          <a:xfrm flipV="1">
            <a:off x="2856303" y="2885432"/>
            <a:ext cx="1243848" cy="3213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758589" y="51579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095985" y="52844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758589" y="87638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762755" y="123698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00151" y="124964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762755" y="159758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0E572-FE32-0458-9DB4-9231DF46726E}"/>
              </a:ext>
            </a:extLst>
          </p:cNvPr>
          <p:cNvSpPr/>
          <p:nvPr/>
        </p:nvSpPr>
        <p:spPr>
          <a:xfrm>
            <a:off x="4758589" y="196691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5" name="TextBox 54">
            <a:extLst>
              <a:ext uri="{FF2B5EF4-FFF2-40B4-BE49-F238E27FC236}">
                <a16:creationId xmlns:a16="http://schemas.microsoft.com/office/drawing/2014/main" id="{58EB852F-33B5-D2A1-68CC-7EE5851737FF}"/>
              </a:ext>
            </a:extLst>
          </p:cNvPr>
          <p:cNvSpPr txBox="1"/>
          <p:nvPr/>
        </p:nvSpPr>
        <p:spPr>
          <a:xfrm>
            <a:off x="4095985" y="197957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56" name="Straight Connector 55">
            <a:extLst>
              <a:ext uri="{FF2B5EF4-FFF2-40B4-BE49-F238E27FC236}">
                <a16:creationId xmlns:a16="http://schemas.microsoft.com/office/drawing/2014/main" id="{074010E4-E6B6-7790-AE9B-273730E9D509}"/>
              </a:ext>
            </a:extLst>
          </p:cNvPr>
          <p:cNvCxnSpPr>
            <a:stCxn id="54" idx="1"/>
            <a:endCxn id="54" idx="3"/>
          </p:cNvCxnSpPr>
          <p:nvPr/>
        </p:nvCxnSpPr>
        <p:spPr>
          <a:xfrm>
            <a:off x="4758589" y="232751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C783720-47CC-6F4F-7329-39F9E92ED3FE}"/>
              </a:ext>
            </a:extLst>
          </p:cNvPr>
          <p:cNvSpPr/>
          <p:nvPr/>
        </p:nvSpPr>
        <p:spPr>
          <a:xfrm>
            <a:off x="4762755" y="26881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8" name="TextBox 57">
            <a:extLst>
              <a:ext uri="{FF2B5EF4-FFF2-40B4-BE49-F238E27FC236}">
                <a16:creationId xmlns:a16="http://schemas.microsoft.com/office/drawing/2014/main" id="{BD2680E3-F42B-12C0-5FF7-E320F4E83B9A}"/>
              </a:ext>
            </a:extLst>
          </p:cNvPr>
          <p:cNvSpPr txBox="1"/>
          <p:nvPr/>
        </p:nvSpPr>
        <p:spPr>
          <a:xfrm>
            <a:off x="4100151" y="270076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59" name="Straight Connector 58">
            <a:extLst>
              <a:ext uri="{FF2B5EF4-FFF2-40B4-BE49-F238E27FC236}">
                <a16:creationId xmlns:a16="http://schemas.microsoft.com/office/drawing/2014/main" id="{994980AC-D85E-A323-CC64-57A27AC0F583}"/>
              </a:ext>
            </a:extLst>
          </p:cNvPr>
          <p:cNvCxnSpPr>
            <a:stCxn id="57" idx="1"/>
            <a:endCxn id="57" idx="3"/>
          </p:cNvCxnSpPr>
          <p:nvPr/>
        </p:nvCxnSpPr>
        <p:spPr>
          <a:xfrm>
            <a:off x="4762755" y="30487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0EFC489-947C-ED51-89F1-E53C2DE0C1A8}"/>
              </a:ext>
            </a:extLst>
          </p:cNvPr>
          <p:cNvSpPr/>
          <p:nvPr/>
        </p:nvSpPr>
        <p:spPr>
          <a:xfrm>
            <a:off x="4756465" y="34093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3" name="TextBox 72">
            <a:extLst>
              <a:ext uri="{FF2B5EF4-FFF2-40B4-BE49-F238E27FC236}">
                <a16:creationId xmlns:a16="http://schemas.microsoft.com/office/drawing/2014/main" id="{EB4EE3A8-D167-4834-B4EB-EBE4071B82BD}"/>
              </a:ext>
            </a:extLst>
          </p:cNvPr>
          <p:cNvSpPr txBox="1"/>
          <p:nvPr/>
        </p:nvSpPr>
        <p:spPr>
          <a:xfrm>
            <a:off x="4093861" y="34219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[4] </a:t>
            </a:r>
            <a:endParaRPr lang="en-US" b="1" dirty="0"/>
          </a:p>
        </p:txBody>
      </p:sp>
      <p:cxnSp>
        <p:nvCxnSpPr>
          <p:cNvPr id="74" name="Straight Connector 73">
            <a:extLst>
              <a:ext uri="{FF2B5EF4-FFF2-40B4-BE49-F238E27FC236}">
                <a16:creationId xmlns:a16="http://schemas.microsoft.com/office/drawing/2014/main" id="{7A2AD2FA-349A-1336-7389-C0A0D83E53F3}"/>
              </a:ext>
            </a:extLst>
          </p:cNvPr>
          <p:cNvCxnSpPr>
            <a:stCxn id="72" idx="1"/>
            <a:endCxn id="72" idx="3"/>
          </p:cNvCxnSpPr>
          <p:nvPr/>
        </p:nvCxnSpPr>
        <p:spPr>
          <a:xfrm>
            <a:off x="4756465" y="37699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4174945-174A-D6F0-1C49-C0C384D41691}"/>
              </a:ext>
            </a:extLst>
          </p:cNvPr>
          <p:cNvSpPr/>
          <p:nvPr/>
        </p:nvSpPr>
        <p:spPr>
          <a:xfrm>
            <a:off x="4760631" y="41305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6" name="TextBox 75">
            <a:extLst>
              <a:ext uri="{FF2B5EF4-FFF2-40B4-BE49-F238E27FC236}">
                <a16:creationId xmlns:a16="http://schemas.microsoft.com/office/drawing/2014/main" id="{98D151AE-C16A-E910-E7FA-F4E12A02B56F}"/>
              </a:ext>
            </a:extLst>
          </p:cNvPr>
          <p:cNvSpPr txBox="1"/>
          <p:nvPr/>
        </p:nvSpPr>
        <p:spPr>
          <a:xfrm>
            <a:off x="4098027" y="414315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[5] </a:t>
            </a:r>
            <a:endParaRPr lang="en-US" b="1" dirty="0"/>
          </a:p>
        </p:txBody>
      </p:sp>
      <p:cxnSp>
        <p:nvCxnSpPr>
          <p:cNvPr id="77" name="Straight Connector 76">
            <a:extLst>
              <a:ext uri="{FF2B5EF4-FFF2-40B4-BE49-F238E27FC236}">
                <a16:creationId xmlns:a16="http://schemas.microsoft.com/office/drawing/2014/main" id="{AC438E2B-70B7-9869-38D7-040C8F59CBD5}"/>
              </a:ext>
            </a:extLst>
          </p:cNvPr>
          <p:cNvCxnSpPr>
            <a:stCxn id="75" idx="1"/>
            <a:endCxn id="75" idx="3"/>
          </p:cNvCxnSpPr>
          <p:nvPr/>
        </p:nvCxnSpPr>
        <p:spPr>
          <a:xfrm>
            <a:off x="4760631" y="44910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3E14EB4-C379-853D-0C00-4DDD2E736781}"/>
              </a:ext>
            </a:extLst>
          </p:cNvPr>
          <p:cNvSpPr/>
          <p:nvPr/>
        </p:nvSpPr>
        <p:spPr>
          <a:xfrm>
            <a:off x="4756465" y="486043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9" name="TextBox 78">
            <a:extLst>
              <a:ext uri="{FF2B5EF4-FFF2-40B4-BE49-F238E27FC236}">
                <a16:creationId xmlns:a16="http://schemas.microsoft.com/office/drawing/2014/main" id="{D5DC81FE-3B2F-A7A4-3607-B57EFA62498A}"/>
              </a:ext>
            </a:extLst>
          </p:cNvPr>
          <p:cNvSpPr txBox="1"/>
          <p:nvPr/>
        </p:nvSpPr>
        <p:spPr>
          <a:xfrm>
            <a:off x="4093861" y="487308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[6] </a:t>
            </a:r>
            <a:endParaRPr lang="en-US" b="1" dirty="0"/>
          </a:p>
        </p:txBody>
      </p:sp>
      <p:cxnSp>
        <p:nvCxnSpPr>
          <p:cNvPr id="80" name="Straight Connector 79">
            <a:extLst>
              <a:ext uri="{FF2B5EF4-FFF2-40B4-BE49-F238E27FC236}">
                <a16:creationId xmlns:a16="http://schemas.microsoft.com/office/drawing/2014/main" id="{FCFE747E-0691-134F-0FDD-E7090FE3CA31}"/>
              </a:ext>
            </a:extLst>
          </p:cNvPr>
          <p:cNvCxnSpPr>
            <a:stCxn id="78" idx="1"/>
            <a:endCxn id="78" idx="3"/>
          </p:cNvCxnSpPr>
          <p:nvPr/>
        </p:nvCxnSpPr>
        <p:spPr>
          <a:xfrm>
            <a:off x="4756465" y="522102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50B4F7B-695F-C929-C676-5434CAFD28D7}"/>
              </a:ext>
            </a:extLst>
          </p:cNvPr>
          <p:cNvSpPr/>
          <p:nvPr/>
        </p:nvSpPr>
        <p:spPr>
          <a:xfrm>
            <a:off x="4760631" y="558162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82" name="TextBox 81">
            <a:extLst>
              <a:ext uri="{FF2B5EF4-FFF2-40B4-BE49-F238E27FC236}">
                <a16:creationId xmlns:a16="http://schemas.microsoft.com/office/drawing/2014/main" id="{E88C304D-7CD9-E60E-9383-9C50671C9AB1}"/>
              </a:ext>
            </a:extLst>
          </p:cNvPr>
          <p:cNvSpPr txBox="1"/>
          <p:nvPr/>
        </p:nvSpPr>
        <p:spPr>
          <a:xfrm>
            <a:off x="4098027" y="559428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[7] </a:t>
            </a:r>
            <a:endParaRPr lang="en-US" b="1" dirty="0"/>
          </a:p>
        </p:txBody>
      </p:sp>
      <p:cxnSp>
        <p:nvCxnSpPr>
          <p:cNvPr id="83" name="Straight Connector 82">
            <a:extLst>
              <a:ext uri="{FF2B5EF4-FFF2-40B4-BE49-F238E27FC236}">
                <a16:creationId xmlns:a16="http://schemas.microsoft.com/office/drawing/2014/main" id="{798981CF-1286-CDC4-024D-2A65D2FC389A}"/>
              </a:ext>
            </a:extLst>
          </p:cNvPr>
          <p:cNvCxnSpPr>
            <a:stCxn id="81" idx="1"/>
            <a:endCxn id="81" idx="3"/>
          </p:cNvCxnSpPr>
          <p:nvPr/>
        </p:nvCxnSpPr>
        <p:spPr>
          <a:xfrm>
            <a:off x="4760631" y="594222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78E4D2A5-C73E-44B5-0E3A-35100653E3BC}"/>
              </a:ext>
            </a:extLst>
          </p:cNvPr>
          <p:cNvCxnSpPr>
            <a:cxnSpLocks/>
            <a:stCxn id="58" idx="1"/>
            <a:endCxn id="55" idx="1"/>
          </p:cNvCxnSpPr>
          <p:nvPr/>
        </p:nvCxnSpPr>
        <p:spPr>
          <a:xfrm rot="10800000">
            <a:off x="4095985" y="216423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CC3618B9-A1E0-E0A5-8064-D41CC78301E1}"/>
              </a:ext>
            </a:extLst>
          </p:cNvPr>
          <p:cNvCxnSpPr>
            <a:cxnSpLocks/>
            <a:stCxn id="36" idx="3"/>
            <a:endCxn id="82" idx="1"/>
          </p:cNvCxnSpPr>
          <p:nvPr/>
        </p:nvCxnSpPr>
        <p:spPr>
          <a:xfrm flipH="1">
            <a:off x="4098027" y="876388"/>
            <a:ext cx="2247090" cy="4902559"/>
          </a:xfrm>
          <a:prstGeom prst="curvedConnector5">
            <a:avLst>
              <a:gd name="adj1" fmla="val -68669"/>
              <a:gd name="adj2" fmla="val 116142"/>
              <a:gd name="adj3" fmla="val 11017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3790C656-735A-72C2-2F63-2AF6CC949DFB}"/>
              </a:ext>
            </a:extLst>
          </p:cNvPr>
          <p:cNvCxnSpPr>
            <a:cxnSpLocks/>
            <a:stCxn id="55" idx="1"/>
            <a:endCxn id="52" idx="1"/>
          </p:cNvCxnSpPr>
          <p:nvPr/>
        </p:nvCxnSpPr>
        <p:spPr>
          <a:xfrm rot="10800000" flipH="1">
            <a:off x="4095985" y="1434307"/>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3DC3C057-C077-8B0B-42EE-64184A37FD78}"/>
              </a:ext>
            </a:extLst>
          </p:cNvPr>
          <p:cNvCxnSpPr>
            <a:cxnSpLocks/>
            <a:stCxn id="52" idx="1"/>
            <a:endCxn id="41" idx="1"/>
          </p:cNvCxnSpPr>
          <p:nvPr/>
        </p:nvCxnSpPr>
        <p:spPr>
          <a:xfrm rot="10800000">
            <a:off x="4095985" y="71311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298898" y="28879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8 </a:t>
            </a:r>
          </a:p>
        </p:txBody>
      </p:sp>
      <p:sp>
        <p:nvSpPr>
          <p:cNvPr id="107" name="Rectangle 106">
            <a:extLst>
              <a:ext uri="{FF2B5EF4-FFF2-40B4-BE49-F238E27FC236}">
                <a16:creationId xmlns:a16="http://schemas.microsoft.com/office/drawing/2014/main" id="{347D4102-D4BD-4C25-0677-63BEE16631E1}"/>
              </a:ext>
            </a:extLst>
          </p:cNvPr>
          <p:cNvSpPr/>
          <p:nvPr/>
        </p:nvSpPr>
        <p:spPr>
          <a:xfrm>
            <a:off x="1298898" y="107256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298898" y="68067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852137" y="71311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5322330-C021-A344-3D36-3103E352A54A}"/>
              </a:ext>
            </a:extLst>
          </p:cNvPr>
          <p:cNvCxnSpPr>
            <a:cxnSpLocks/>
            <a:stCxn id="82" idx="1"/>
            <a:endCxn id="79" idx="1"/>
          </p:cNvCxnSpPr>
          <p:nvPr/>
        </p:nvCxnSpPr>
        <p:spPr>
          <a:xfrm rot="10800000">
            <a:off x="4093861" y="505775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14C569-7B4E-C6A1-54EC-A6A430418DEE}"/>
              </a:ext>
            </a:extLst>
          </p:cNvPr>
          <p:cNvSpPr txBox="1"/>
          <p:nvPr/>
        </p:nvSpPr>
        <p:spPr>
          <a:xfrm>
            <a:off x="9041196" y="5117227"/>
            <a:ext cx="2750754" cy="1323439"/>
          </a:xfrm>
          <a:prstGeom prst="rect">
            <a:avLst/>
          </a:prstGeom>
          <a:noFill/>
        </p:spPr>
        <p:txBody>
          <a:bodyPr wrap="square">
            <a:spAutoFit/>
          </a:bodyPr>
          <a:lstStyle/>
          <a:p>
            <a:pPr lvl="1"/>
            <a:r>
              <a:rPr lang="en-US" sz="1600" b="1" dirty="0"/>
              <a:t>"Collision Resolution by Open Addressing", Donald </a:t>
            </a:r>
            <a:r>
              <a:rPr lang="en-US" sz="1600" b="1" dirty="0" err="1"/>
              <a:t>Kunth</a:t>
            </a:r>
            <a:r>
              <a:rPr lang="en-US" sz="1600" b="1" dirty="0"/>
              <a:t>, "Sorting and Searching", pp 518-519, 1973</a:t>
            </a:r>
          </a:p>
        </p:txBody>
      </p:sp>
      <p:sp>
        <p:nvSpPr>
          <p:cNvPr id="30" name="TextBox 29">
            <a:extLst>
              <a:ext uri="{FF2B5EF4-FFF2-40B4-BE49-F238E27FC236}">
                <a16:creationId xmlns:a16="http://schemas.microsoft.com/office/drawing/2014/main" id="{025F8814-2305-6393-EF89-2D70A3C5F5B1}"/>
              </a:ext>
            </a:extLst>
          </p:cNvPr>
          <p:cNvSpPr txBox="1"/>
          <p:nvPr/>
        </p:nvSpPr>
        <p:spPr>
          <a:xfrm>
            <a:off x="8465234" y="1094707"/>
            <a:ext cx="3443947" cy="2308324"/>
          </a:xfrm>
          <a:prstGeom prst="rect">
            <a:avLst/>
          </a:prstGeom>
          <a:noFill/>
        </p:spPr>
        <p:txBody>
          <a:bodyPr wrap="square" rtlCol="0">
            <a:spAutoFit/>
          </a:bodyPr>
          <a:lstStyle/>
          <a:p>
            <a:r>
              <a:rPr lang="en-US" b="1" dirty="0"/>
              <a:t>Start at the position indicated by the hash and search backwards.  If you reach the start of the array and have not yet found an open slot, continue at the last entry.  If you come back to the original slot finding no empty entries, the map is full and must be expanded.</a:t>
            </a:r>
          </a:p>
        </p:txBody>
      </p:sp>
      <p:cxnSp>
        <p:nvCxnSpPr>
          <p:cNvPr id="31" name="Curved Connector 30">
            <a:extLst>
              <a:ext uri="{FF2B5EF4-FFF2-40B4-BE49-F238E27FC236}">
                <a16:creationId xmlns:a16="http://schemas.microsoft.com/office/drawing/2014/main" id="{D6942C00-0C91-3D47-A9DF-FC78DF54F8F8}"/>
              </a:ext>
            </a:extLst>
          </p:cNvPr>
          <p:cNvCxnSpPr>
            <a:cxnSpLocks/>
            <a:stCxn id="79" idx="1"/>
            <a:endCxn id="76" idx="1"/>
          </p:cNvCxnSpPr>
          <p:nvPr/>
        </p:nvCxnSpPr>
        <p:spPr>
          <a:xfrm rot="10800000" flipH="1">
            <a:off x="4093861" y="4327822"/>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3EE74EE7-1B45-05BF-17FD-8EE8E188BDCB}"/>
              </a:ext>
            </a:extLst>
          </p:cNvPr>
          <p:cNvCxnSpPr>
            <a:cxnSpLocks/>
            <a:stCxn id="76" idx="1"/>
            <a:endCxn id="73" idx="1"/>
          </p:cNvCxnSpPr>
          <p:nvPr/>
        </p:nvCxnSpPr>
        <p:spPr>
          <a:xfrm rot="10800000">
            <a:off x="4093861" y="360662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6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BBA1C-FC95-47D2-C9A5-7BC1B80C7446}"/>
              </a:ext>
            </a:extLst>
          </p:cNvPr>
          <p:cNvSpPr txBox="1"/>
          <p:nvPr/>
        </p:nvSpPr>
        <p:spPr>
          <a:xfrm>
            <a:off x="453553" y="440834"/>
            <a:ext cx="7157610"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dct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 p1dict_new()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p1dict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66E8D47-304F-1904-34D1-A5291933B857}"/>
              </a:ext>
            </a:extLst>
          </p:cNvPr>
          <p:cNvSpPr/>
          <p:nvPr/>
        </p:nvSpPr>
        <p:spPr>
          <a:xfrm>
            <a:off x="10180219" y="27078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4" name="TextBox 3">
            <a:extLst>
              <a:ext uri="{FF2B5EF4-FFF2-40B4-BE49-F238E27FC236}">
                <a16:creationId xmlns:a16="http://schemas.microsoft.com/office/drawing/2014/main" id="{7DB98B4D-19AE-8F69-B61D-518598F49E33}"/>
              </a:ext>
            </a:extLst>
          </p:cNvPr>
          <p:cNvSpPr txBox="1"/>
          <p:nvPr/>
        </p:nvSpPr>
        <p:spPr>
          <a:xfrm>
            <a:off x="9517615" y="27204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5" name="Straight Connector 4">
            <a:extLst>
              <a:ext uri="{FF2B5EF4-FFF2-40B4-BE49-F238E27FC236}">
                <a16:creationId xmlns:a16="http://schemas.microsoft.com/office/drawing/2014/main" id="{6E7AC105-E1D0-6730-2F6C-112F8B02C316}"/>
              </a:ext>
            </a:extLst>
          </p:cNvPr>
          <p:cNvCxnSpPr>
            <a:stCxn id="3" idx="1"/>
            <a:endCxn id="3" idx="3"/>
          </p:cNvCxnSpPr>
          <p:nvPr/>
        </p:nvCxnSpPr>
        <p:spPr>
          <a:xfrm>
            <a:off x="10180219" y="30684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74E7D4-9DE3-D95D-DE19-9ED87BE7C228}"/>
              </a:ext>
            </a:extLst>
          </p:cNvPr>
          <p:cNvSpPr/>
          <p:nvPr/>
        </p:nvSpPr>
        <p:spPr>
          <a:xfrm>
            <a:off x="10184385" y="34290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7" name="TextBox 6">
            <a:extLst>
              <a:ext uri="{FF2B5EF4-FFF2-40B4-BE49-F238E27FC236}">
                <a16:creationId xmlns:a16="http://schemas.microsoft.com/office/drawing/2014/main" id="{1E7FC0BA-0F93-BDDF-C35A-8593DA81CA6B}"/>
              </a:ext>
            </a:extLst>
          </p:cNvPr>
          <p:cNvSpPr txBox="1"/>
          <p:nvPr/>
        </p:nvSpPr>
        <p:spPr>
          <a:xfrm>
            <a:off x="9521781" y="344165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8" name="Straight Connector 7">
            <a:extLst>
              <a:ext uri="{FF2B5EF4-FFF2-40B4-BE49-F238E27FC236}">
                <a16:creationId xmlns:a16="http://schemas.microsoft.com/office/drawing/2014/main" id="{6BA612FA-713A-2B25-46E8-96836239C44A}"/>
              </a:ext>
            </a:extLst>
          </p:cNvPr>
          <p:cNvCxnSpPr>
            <a:stCxn id="6" idx="1"/>
            <a:endCxn id="6" idx="3"/>
          </p:cNvCxnSpPr>
          <p:nvPr/>
        </p:nvCxnSpPr>
        <p:spPr>
          <a:xfrm>
            <a:off x="10184385" y="37895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06A67D-E23D-C9C6-A22F-A1BB686176CA}"/>
              </a:ext>
            </a:extLst>
          </p:cNvPr>
          <p:cNvSpPr/>
          <p:nvPr/>
        </p:nvSpPr>
        <p:spPr>
          <a:xfrm>
            <a:off x="6720528" y="248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 name="Rectangle 9">
            <a:extLst>
              <a:ext uri="{FF2B5EF4-FFF2-40B4-BE49-F238E27FC236}">
                <a16:creationId xmlns:a16="http://schemas.microsoft.com/office/drawing/2014/main" id="{9A53F729-80D1-C689-925B-455946B46A2A}"/>
              </a:ext>
            </a:extLst>
          </p:cNvPr>
          <p:cNvSpPr/>
          <p:nvPr/>
        </p:nvSpPr>
        <p:spPr>
          <a:xfrm>
            <a:off x="6720528" y="326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1" name="Rectangle 10">
            <a:extLst>
              <a:ext uri="{FF2B5EF4-FFF2-40B4-BE49-F238E27FC236}">
                <a16:creationId xmlns:a16="http://schemas.microsoft.com/office/drawing/2014/main" id="{9CA73109-B7F9-63E5-8505-6C40B7620C2E}"/>
              </a:ext>
            </a:extLst>
          </p:cNvPr>
          <p:cNvSpPr/>
          <p:nvPr/>
        </p:nvSpPr>
        <p:spPr>
          <a:xfrm>
            <a:off x="6720528" y="287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2" name="Straight Arrow Connector 11">
            <a:extLst>
              <a:ext uri="{FF2B5EF4-FFF2-40B4-BE49-F238E27FC236}">
                <a16:creationId xmlns:a16="http://schemas.microsoft.com/office/drawing/2014/main" id="{54A29B63-3337-402A-A594-C196B05FD4C0}"/>
              </a:ext>
            </a:extLst>
          </p:cNvPr>
          <p:cNvCxnSpPr>
            <a:cxnSpLocks/>
            <a:endCxn id="4" idx="1"/>
          </p:cNvCxnSpPr>
          <p:nvPr/>
        </p:nvCxnSpPr>
        <p:spPr>
          <a:xfrm flipV="1">
            <a:off x="8273767" y="2905127"/>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BD4B688-C747-1470-B281-794787B471FA}"/>
              </a:ext>
            </a:extLst>
          </p:cNvPr>
          <p:cNvSpPr txBox="1"/>
          <p:nvPr/>
        </p:nvSpPr>
        <p:spPr>
          <a:xfrm>
            <a:off x="7652196" y="5634243"/>
            <a:ext cx="4061955" cy="369332"/>
          </a:xfrm>
          <a:prstGeom prst="rect">
            <a:avLst/>
          </a:prstGeom>
          <a:noFill/>
        </p:spPr>
        <p:txBody>
          <a:bodyPr wrap="square">
            <a:spAutoFit/>
          </a:bodyPr>
          <a:lstStyle/>
          <a:p>
            <a:r>
              <a:rPr lang="en-US" b="1" dirty="0"/>
              <a:t>www.cc4e.com/code  epilogue / p1dict.c</a:t>
            </a:r>
          </a:p>
        </p:txBody>
      </p:sp>
    </p:spTree>
    <p:extLst>
      <p:ext uri="{BB962C8B-B14F-4D97-AF65-F5344CB8AC3E}">
        <p14:creationId xmlns:p14="http://schemas.microsoft.com/office/powerpoint/2010/main" val="384246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A8760-6362-1974-7CC9-CDB7FCE122A8}"/>
              </a:ext>
            </a:extLst>
          </p:cNvPr>
          <p:cNvSpPr>
            <a:spLocks noGrp="1"/>
          </p:cNvSpPr>
          <p:nvPr>
            <p:ph type="title"/>
          </p:nvPr>
        </p:nvSpPr>
        <p:spPr/>
        <p:txBody>
          <a:bodyPr/>
          <a:lstStyle/>
          <a:p>
            <a:r>
              <a:rPr lang="en-US" dirty="0"/>
              <a:t>Using K&amp;R patterns to build Python Classes</a:t>
            </a:r>
          </a:p>
        </p:txBody>
      </p:sp>
      <p:sp>
        <p:nvSpPr>
          <p:cNvPr id="5" name="Content Placeholder 4">
            <a:extLst>
              <a:ext uri="{FF2B5EF4-FFF2-40B4-BE49-F238E27FC236}">
                <a16:creationId xmlns:a16="http://schemas.microsoft.com/office/drawing/2014/main" id="{E593082D-7643-4A1D-5FB5-FA21956FA74E}"/>
              </a:ext>
            </a:extLst>
          </p:cNvPr>
          <p:cNvSpPr>
            <a:spLocks noGrp="1"/>
          </p:cNvSpPr>
          <p:nvPr>
            <p:ph idx="1"/>
          </p:nvPr>
        </p:nvSpPr>
        <p:spPr/>
        <p:txBody>
          <a:bodyPr>
            <a:normAutofit/>
          </a:bodyPr>
          <a:lstStyle/>
          <a:p>
            <a:r>
              <a:rPr lang="en-US" dirty="0"/>
              <a:t>Python String Class</a:t>
            </a:r>
          </a:p>
          <a:p>
            <a:pPr lvl="1"/>
            <a:r>
              <a:rPr lang="en-US" dirty="0"/>
              <a:t>Extendable character array (not in K&amp;R)</a:t>
            </a:r>
          </a:p>
          <a:p>
            <a:r>
              <a:rPr lang="en-US" dirty="0"/>
              <a:t>Python List Class</a:t>
            </a:r>
          </a:p>
          <a:p>
            <a:pPr lvl="1"/>
            <a:r>
              <a:rPr lang="en-US" dirty="0"/>
              <a:t>Linked List from K&amp;R 6.5.1 (Added by Dr. Chuck before 6.5) </a:t>
            </a:r>
          </a:p>
          <a:p>
            <a:r>
              <a:rPr lang="en-US" dirty="0"/>
              <a:t>Python Dictionary Class</a:t>
            </a:r>
          </a:p>
          <a:p>
            <a:pPr lvl="1"/>
            <a:r>
              <a:rPr lang="en-US" dirty="0"/>
              <a:t>Hash Map of key / value pairs with buckets and linked list chains from K&amp;R 6.6</a:t>
            </a:r>
          </a:p>
        </p:txBody>
      </p:sp>
    </p:spTree>
    <p:extLst>
      <p:ext uri="{BB962C8B-B14F-4D97-AF65-F5344CB8AC3E}">
        <p14:creationId xmlns:p14="http://schemas.microsoft.com/office/powerpoint/2010/main" val="33674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57713"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40719"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17329"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87629"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22579"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59975"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22579"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26745"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64141"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26745"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62888"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62888"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62888"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16127"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28852"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20293"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78339"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19562" y="979021"/>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"Catch phrase"</a:t>
            </a:r>
          </a:p>
        </p:txBody>
      </p:sp>
      <p:sp>
        <p:nvSpPr>
          <p:cNvPr id="2" name="TextBox 1">
            <a:extLst>
              <a:ext uri="{FF2B5EF4-FFF2-40B4-BE49-F238E27FC236}">
                <a16:creationId xmlns:a16="http://schemas.microsoft.com/office/drawing/2014/main" id="{ADE33DFD-9F7C-F42D-E546-24BDBC6E0923}"/>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7151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71741"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04405"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62451"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21"/>
            <a:ext cx="78590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4" name="Rectangle 3">
            <a:extLst>
              <a:ext uri="{FF2B5EF4-FFF2-40B4-BE49-F238E27FC236}">
                <a16:creationId xmlns:a16="http://schemas.microsoft.com/office/drawing/2014/main" id="{7F7FDE05-2E1E-F79D-F9C5-9F2CF09A1B4C}"/>
              </a:ext>
            </a:extLst>
          </p:cNvPr>
          <p:cNvSpPr/>
          <p:nvPr/>
        </p:nvSpPr>
        <p:spPr>
          <a:xfrm>
            <a:off x="8833966" y="692999"/>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"Catch phrase"</a:t>
            </a:r>
          </a:p>
        </p:txBody>
      </p:sp>
      <p:sp>
        <p:nvSpPr>
          <p:cNvPr id="6" name="TextBox 5">
            <a:extLst>
              <a:ext uri="{FF2B5EF4-FFF2-40B4-BE49-F238E27FC236}">
                <a16:creationId xmlns:a16="http://schemas.microsoft.com/office/drawing/2014/main" id="{A6076176-BB62-57C5-358B-4133DF558C3A}"/>
              </a:ext>
            </a:extLst>
          </p:cNvPr>
          <p:cNvSpPr txBox="1"/>
          <p:nvPr/>
        </p:nvSpPr>
        <p:spPr>
          <a:xfrm>
            <a:off x="8833966" y="323667"/>
            <a:ext cx="660950" cy="369332"/>
          </a:xfrm>
          <a:prstGeom prst="rect">
            <a:avLst/>
          </a:prstGeom>
          <a:noFill/>
        </p:spPr>
        <p:txBody>
          <a:bodyPr wrap="none" rtlCol="0">
            <a:spAutoFit/>
          </a:bodyPr>
          <a:lstStyle/>
          <a:p>
            <a:r>
              <a:rPr lang="en-US" b="1" dirty="0"/>
              <a:t>Free:</a:t>
            </a:r>
          </a:p>
        </p:txBody>
      </p:sp>
      <p:sp>
        <p:nvSpPr>
          <p:cNvPr id="7" name="TextBox 6">
            <a:extLst>
              <a:ext uri="{FF2B5EF4-FFF2-40B4-BE49-F238E27FC236}">
                <a16:creationId xmlns:a16="http://schemas.microsoft.com/office/drawing/2014/main" id="{4C46DCDB-4EC1-5AE9-C031-7ABF1C6E3908}"/>
              </a:ext>
            </a:extLst>
          </p:cNvPr>
          <p:cNvSpPr txBox="1"/>
          <p:nvPr/>
        </p:nvSpPr>
        <p:spPr>
          <a:xfrm>
            <a:off x="4172422" y="2659400"/>
            <a:ext cx="7785116" cy="403187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    /* Found Existing slot */</a:t>
            </a:r>
          </a:p>
          <a:p>
            <a:r>
              <a:rPr lang="en-US" sz="1600" b="1" dirty="0">
                <a:latin typeface="Courier New" panose="02070309020205020404" pitchFamily="49" charset="0"/>
                <a:cs typeface="Courier New" panose="02070309020205020404" pitchFamily="49" charset="0"/>
              </a:rPr>
              <a:t>    if ( old != NULL &amp;&amp; old-&gt;key != NULL ) {</a:t>
            </a:r>
          </a:p>
          <a:p>
            <a:r>
              <a:rPr lang="en-US" sz="1600" b="1" dirty="0">
                <a:latin typeface="Courier New" panose="02070309020205020404" pitchFamily="49" charset="0"/>
                <a:cs typeface="Courier New" panose="02070309020205020404" pitchFamily="49" charset="0"/>
              </a:rPr>
              <a:t>        free(old-&gt;value);</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return;</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9823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46117"/>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0354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52" idx="1"/>
          </p:cNvCxnSpPr>
          <p:nvPr/>
        </p:nvCxnSpPr>
        <p:spPr>
          <a:xfrm flipV="1">
            <a:off x="2704405" y="1469183"/>
            <a:ext cx="1243848" cy="177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096209"/>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193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497680"/>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55112"/>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47772"/>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23498"/>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 name="TextBox 3">
            <a:extLst>
              <a:ext uri="{FF2B5EF4-FFF2-40B4-BE49-F238E27FC236}">
                <a16:creationId xmlns:a16="http://schemas.microsoft.com/office/drawing/2014/main" id="{0DC534CD-5824-11FF-3BB0-928EC84E57BF}"/>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4418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3575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6659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879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53261"/>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78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7046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84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90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916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96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3081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1458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2269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5513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1069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p:cNvCxnSpPr>
          <p:nvPr/>
        </p:nvCxnSpPr>
        <p:spPr>
          <a:xfrm flipV="1">
            <a:off x="2704405" y="2439493"/>
            <a:ext cx="713667" cy="8093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103353"/>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7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504824"/>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6225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54916"/>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3064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 name="&quot;No&quot; Symbol 3">
            <a:extLst>
              <a:ext uri="{FF2B5EF4-FFF2-40B4-BE49-F238E27FC236}">
                <a16:creationId xmlns:a16="http://schemas.microsoft.com/office/drawing/2014/main" id="{80F04E7A-F165-B469-BEA5-47B0E483A493}"/>
              </a:ext>
            </a:extLst>
          </p:cNvPr>
          <p:cNvSpPr/>
          <p:nvPr/>
        </p:nvSpPr>
        <p:spPr>
          <a:xfrm>
            <a:off x="3322163" y="1755132"/>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51799EE-5B33-BEE3-7D81-963B9F2F1BBF}"/>
              </a:ext>
            </a:extLst>
          </p:cNvPr>
          <p:cNvSpPr txBox="1"/>
          <p:nvPr/>
        </p:nvSpPr>
        <p:spPr>
          <a:xfrm>
            <a:off x="4172422" y="2659400"/>
            <a:ext cx="778511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If we need a new slot and don't find one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 ... Expand / re-hash code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47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F58A9-AE0B-BA5E-9746-214159AC2FB3}"/>
              </a:ext>
            </a:extLst>
          </p:cNvPr>
          <p:cNvSpPr txBox="1"/>
          <p:nvPr/>
        </p:nvSpPr>
        <p:spPr>
          <a:xfrm>
            <a:off x="743918" y="467185"/>
            <a:ext cx="10704163"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 = self-&gt;items;</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make new "empty items" */</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We need to loop through old items and re-hash them */</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a space to insert in the new items */</a:t>
            </a:r>
          </a:p>
          <a:p>
            <a:r>
              <a:rPr lang="en-US" sz="1600" b="1" dirty="0">
                <a:latin typeface="Courier New" panose="02070309020205020404" pitchFamily="49" charset="0"/>
                <a:cs typeface="Courier New" panose="02070309020205020404" pitchFamily="49" charset="0"/>
              </a:rPr>
              <a:t>        old = p1dict_find(self, key);</a:t>
            </a:r>
          </a:p>
        </p:txBody>
      </p:sp>
    </p:spTree>
    <p:extLst>
      <p:ext uri="{BB962C8B-B14F-4D97-AF65-F5344CB8AC3E}">
        <p14:creationId xmlns:p14="http://schemas.microsoft.com/office/powerpoint/2010/main" val="69245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230832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make new "empty items" */</a:t>
            </a:r>
          </a:p>
          <a:p>
            <a:r>
              <a:rPr lang="en-US" sz="1600" b="1" dirty="0">
                <a:latin typeface="Courier New" panose="02070309020205020404" pitchFamily="49" charset="0"/>
                <a:cs typeface="Courier New" panose="02070309020205020404" pitchFamily="49" charset="0"/>
              </a:rPr>
              <a:t>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Tree>
    <p:extLst>
      <p:ext uri="{BB962C8B-B14F-4D97-AF65-F5344CB8AC3E}">
        <p14:creationId xmlns:p14="http://schemas.microsoft.com/office/powerpoint/2010/main" val="2148324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44163" y="3635968"/>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527169" y="386680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03779" y="4049013"/>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C05A3E-431E-F098-E6F6-5259005A772E}"/>
              </a:ext>
            </a:extLst>
          </p:cNvPr>
          <p:cNvCxnSpPr>
            <a:cxnSpLocks/>
            <a:stCxn id="26" idx="3"/>
            <a:endCxn id="9" idx="1"/>
          </p:cNvCxnSpPr>
          <p:nvPr/>
        </p:nvCxnSpPr>
        <p:spPr>
          <a:xfrm flipV="1">
            <a:off x="2806743" y="3516405"/>
            <a:ext cx="1386942" cy="5326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181588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4" name="TextBox 3">
            <a:extLst>
              <a:ext uri="{FF2B5EF4-FFF2-40B4-BE49-F238E27FC236}">
                <a16:creationId xmlns:a16="http://schemas.microsoft.com/office/drawing/2014/main" id="{629649CE-6AF5-1976-741A-92302800C605}"/>
              </a:ext>
            </a:extLst>
          </p:cNvPr>
          <p:cNvSpPr txBox="1"/>
          <p:nvPr/>
        </p:nvSpPr>
        <p:spPr>
          <a:xfrm>
            <a:off x="7652196" y="5634243"/>
            <a:ext cx="4061955" cy="369332"/>
          </a:xfrm>
          <a:prstGeom prst="rect">
            <a:avLst/>
          </a:prstGeom>
          <a:noFill/>
        </p:spPr>
        <p:txBody>
          <a:bodyPr wrap="square">
            <a:spAutoFit/>
          </a:bodyPr>
          <a:lstStyle/>
          <a:p>
            <a:r>
              <a:rPr lang="en-US" b="1" dirty="0"/>
              <a:t>www.cc4e.com/code  epilogue / p1dict.c</a:t>
            </a:r>
          </a:p>
        </p:txBody>
      </p:sp>
    </p:spTree>
    <p:extLst>
      <p:ext uri="{BB962C8B-B14F-4D97-AF65-F5344CB8AC3E}">
        <p14:creationId xmlns:p14="http://schemas.microsoft.com/office/powerpoint/2010/main" val="3132386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
        <p:nvSpPr>
          <p:cNvPr id="24" name="TextBox 23">
            <a:extLst>
              <a:ext uri="{FF2B5EF4-FFF2-40B4-BE49-F238E27FC236}">
                <a16:creationId xmlns:a16="http://schemas.microsoft.com/office/drawing/2014/main" id="{421E04B9-2DCE-3A77-8D48-25EB14325751}"/>
              </a:ext>
            </a:extLst>
          </p:cNvPr>
          <p:cNvSpPr txBox="1"/>
          <p:nvPr/>
        </p:nvSpPr>
        <p:spPr>
          <a:xfrm>
            <a:off x="7652196" y="5634243"/>
            <a:ext cx="4061955" cy="369332"/>
          </a:xfrm>
          <a:prstGeom prst="rect">
            <a:avLst/>
          </a:prstGeom>
          <a:noFill/>
        </p:spPr>
        <p:txBody>
          <a:bodyPr wrap="square">
            <a:spAutoFit/>
          </a:bodyPr>
          <a:lstStyle/>
          <a:p>
            <a:r>
              <a:rPr lang="en-US" b="1" dirty="0"/>
              <a:t>www.cc4e.com/code  epilogue / p1dict.c</a:t>
            </a:r>
          </a:p>
        </p:txBody>
      </p:sp>
    </p:spTree>
    <p:extLst>
      <p:ext uri="{BB962C8B-B14F-4D97-AF65-F5344CB8AC3E}">
        <p14:creationId xmlns:p14="http://schemas.microsoft.com/office/powerpoint/2010/main" val="4250634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
        <p:nvSpPr>
          <p:cNvPr id="19" name="TextBox 18">
            <a:extLst>
              <a:ext uri="{FF2B5EF4-FFF2-40B4-BE49-F238E27FC236}">
                <a16:creationId xmlns:a16="http://schemas.microsoft.com/office/drawing/2014/main" id="{35213C73-EF71-63B6-1D3A-AA57A6E9230A}"/>
              </a:ext>
            </a:extLst>
          </p:cNvPr>
          <p:cNvSpPr txBox="1"/>
          <p:nvPr/>
        </p:nvSpPr>
        <p:spPr>
          <a:xfrm>
            <a:off x="7652196" y="5634243"/>
            <a:ext cx="4061955" cy="369332"/>
          </a:xfrm>
          <a:prstGeom prst="rect">
            <a:avLst/>
          </a:prstGeom>
          <a:noFill/>
        </p:spPr>
        <p:txBody>
          <a:bodyPr wrap="square">
            <a:spAutoFit/>
          </a:bodyPr>
          <a:lstStyle/>
          <a:p>
            <a:r>
              <a:rPr lang="en-US" b="1" dirty="0"/>
              <a:t>www.cc4e.com/code  epilogue / p1dict.c</a:t>
            </a:r>
          </a:p>
        </p:txBody>
      </p:sp>
    </p:spTree>
    <p:extLst>
      <p:ext uri="{BB962C8B-B14F-4D97-AF65-F5344CB8AC3E}">
        <p14:creationId xmlns:p14="http://schemas.microsoft.com/office/powerpoint/2010/main" val="403781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A7CD133C-825E-650A-75C6-C173782B8E9C}"/>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1" name="Rectangle 20">
            <a:extLst>
              <a:ext uri="{FF2B5EF4-FFF2-40B4-BE49-F238E27FC236}">
                <a16:creationId xmlns:a16="http://schemas.microsoft.com/office/drawing/2014/main" id="{3DC82E92-BC02-B5EC-389E-DC2FC5EAD69D}"/>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23" name="Straight Arrow Connector 22">
            <a:extLst>
              <a:ext uri="{FF2B5EF4-FFF2-40B4-BE49-F238E27FC236}">
                <a16:creationId xmlns:a16="http://schemas.microsoft.com/office/drawing/2014/main" id="{E645646E-E924-D71D-A173-B4A3A0337489}"/>
              </a:ext>
            </a:extLst>
          </p:cNvPr>
          <p:cNvCxnSpPr>
            <a:cxnSpLocks/>
            <a:stCxn id="21" idx="3"/>
            <a:endCxn id="19"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404E6-924B-17C7-A1EA-80A775702D17}"/>
              </a:ext>
            </a:extLst>
          </p:cNvPr>
          <p:cNvCxnSpPr>
            <a:cxnSpLocks/>
            <a:stCxn id="19"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a:extLst>
              <a:ext uri="{FF2B5EF4-FFF2-40B4-BE49-F238E27FC236}">
                <a16:creationId xmlns:a16="http://schemas.microsoft.com/office/drawing/2014/main" id="{7D157939-232D-19B7-6FDF-1F76A67E6762}"/>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27" name="TextBox 26">
            <a:extLst>
              <a:ext uri="{FF2B5EF4-FFF2-40B4-BE49-F238E27FC236}">
                <a16:creationId xmlns:a16="http://schemas.microsoft.com/office/drawing/2014/main" id="{7FF8B336-3320-F474-1CA3-20D8432665D3}"/>
              </a:ext>
            </a:extLst>
          </p:cNvPr>
          <p:cNvSpPr txBox="1"/>
          <p:nvPr/>
        </p:nvSpPr>
        <p:spPr>
          <a:xfrm>
            <a:off x="7652196" y="5634243"/>
            <a:ext cx="4061955" cy="369332"/>
          </a:xfrm>
          <a:prstGeom prst="rect">
            <a:avLst/>
          </a:prstGeom>
          <a:noFill/>
        </p:spPr>
        <p:txBody>
          <a:bodyPr wrap="square">
            <a:spAutoFit/>
          </a:bodyPr>
          <a:lstStyle/>
          <a:p>
            <a:r>
              <a:rPr lang="en-US" b="1" dirty="0"/>
              <a:t>www.cc4e.com/code  epilogue / p1dict.c</a:t>
            </a:r>
          </a:p>
        </p:txBody>
      </p:sp>
    </p:spTree>
    <p:extLst>
      <p:ext uri="{BB962C8B-B14F-4D97-AF65-F5344CB8AC3E}">
        <p14:creationId xmlns:p14="http://schemas.microsoft.com/office/powerpoint/2010/main" val="232774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krstr.c</a:t>
            </a:r>
            <a:endParaRPr lang="en-US" dirty="0"/>
          </a:p>
        </p:txBody>
      </p:sp>
    </p:spTree>
    <p:extLst>
      <p:ext uri="{BB962C8B-B14F-4D97-AF65-F5344CB8AC3E}">
        <p14:creationId xmlns:p14="http://schemas.microsoft.com/office/powerpoint/2010/main" val="293348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670809" y="3032527"/>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49" name="Rectangle 48">
            <a:extLst>
              <a:ext uri="{FF2B5EF4-FFF2-40B4-BE49-F238E27FC236}">
                <a16:creationId xmlns:a16="http://schemas.microsoft.com/office/drawing/2014/main" id="{577FA1D7-7CAF-7A56-15D7-0B460BCD8DD1}"/>
              </a:ext>
            </a:extLst>
          </p:cNvPr>
          <p:cNvSpPr/>
          <p:nvPr/>
        </p:nvSpPr>
        <p:spPr>
          <a:xfrm>
            <a:off x="553815" y="32633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330425" y="3445572"/>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a:endCxn id="14" idx="1"/>
          </p:cNvCxnSpPr>
          <p:nvPr/>
        </p:nvCxnSpPr>
        <p:spPr>
          <a:xfrm flipV="1">
            <a:off x="2833389" y="1949534"/>
            <a:ext cx="1280120" cy="1496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4424304" y="3589460"/>
            <a:ext cx="7506404"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 Make new "empty items" and re-hash items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the location for our key in new items */</a:t>
            </a: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r>
              <a:rPr lang="en-US" sz="1600" b="1" dirty="0">
                <a:latin typeface="Courier New" panose="02070309020205020404" pitchFamily="49" charset="0"/>
                <a:cs typeface="Courier New" panose="02070309020205020404" pitchFamily="49" charset="0"/>
              </a:rPr>
              <a:t>self-&gt;length++;</a:t>
            </a:r>
          </a:p>
        </p:txBody>
      </p:sp>
      <p:sp>
        <p:nvSpPr>
          <p:cNvPr id="39" name="Rectangle 38">
            <a:extLst>
              <a:ext uri="{FF2B5EF4-FFF2-40B4-BE49-F238E27FC236}">
                <a16:creationId xmlns:a16="http://schemas.microsoft.com/office/drawing/2014/main" id="{07CB8B21-4BE9-A8B2-01CB-296532649D7C}"/>
              </a:ext>
            </a:extLst>
          </p:cNvPr>
          <p:cNvSpPr/>
          <p:nvPr/>
        </p:nvSpPr>
        <p:spPr>
          <a:xfrm>
            <a:off x="8177506" y="187967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sp>
        <p:nvSpPr>
          <p:cNvPr id="42" name="Rectangle 41">
            <a:extLst>
              <a:ext uri="{FF2B5EF4-FFF2-40B4-BE49-F238E27FC236}">
                <a16:creationId xmlns:a16="http://schemas.microsoft.com/office/drawing/2014/main" id="{C642A654-0496-D6FE-CA67-C00B6B3CA282}"/>
              </a:ext>
            </a:extLst>
          </p:cNvPr>
          <p:cNvSpPr/>
          <p:nvPr/>
        </p:nvSpPr>
        <p:spPr>
          <a:xfrm>
            <a:off x="8168216" y="224806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"42"</a:t>
            </a:r>
          </a:p>
        </p:txBody>
      </p:sp>
      <p:cxnSp>
        <p:nvCxnSpPr>
          <p:cNvPr id="46" name="Straight Arrow Connector 45">
            <a:extLst>
              <a:ext uri="{FF2B5EF4-FFF2-40B4-BE49-F238E27FC236}">
                <a16:creationId xmlns:a16="http://schemas.microsoft.com/office/drawing/2014/main" id="{53FDF0FE-DD3A-D558-FB29-D4546A87B6B4}"/>
              </a:ext>
            </a:extLst>
          </p:cNvPr>
          <p:cNvCxnSpPr>
            <a:cxnSpLocks/>
            <a:endCxn id="39" idx="1"/>
          </p:cNvCxnSpPr>
          <p:nvPr/>
        </p:nvCxnSpPr>
        <p:spPr>
          <a:xfrm>
            <a:off x="6086710" y="1954548"/>
            <a:ext cx="2090796" cy="67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689B81-AFBF-4D2E-0718-B27C073BB23A}"/>
              </a:ext>
            </a:extLst>
          </p:cNvPr>
          <p:cNvCxnSpPr>
            <a:cxnSpLocks/>
            <a:endCxn id="42" idx="1"/>
          </p:cNvCxnSpPr>
          <p:nvPr/>
        </p:nvCxnSpPr>
        <p:spPr>
          <a:xfrm>
            <a:off x="6086710" y="2310130"/>
            <a:ext cx="2081506" cy="62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30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3.7 Ordered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 list() plus a hashed index with open addressing collision resolution</a:t>
            </a:r>
          </a:p>
          <a:p>
            <a:endParaRPr lang="en-US" dirty="0"/>
          </a:p>
          <a:p>
            <a:r>
              <a:rPr lang="en-US" dirty="0"/>
              <a:t>www.cc4e.com/code  epilogue / p3dict.c</a:t>
            </a:r>
          </a:p>
          <a:p>
            <a:endParaRPr lang="en-US" dirty="0"/>
          </a:p>
        </p:txBody>
      </p:sp>
    </p:spTree>
    <p:extLst>
      <p:ext uri="{BB962C8B-B14F-4D97-AF65-F5344CB8AC3E}">
        <p14:creationId xmlns:p14="http://schemas.microsoft.com/office/powerpoint/2010/main" val="20230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3C99-9344-7205-B972-B7ED5040F310}"/>
              </a:ext>
            </a:extLst>
          </p:cNvPr>
          <p:cNvSpPr>
            <a:spLocks noGrp="1"/>
          </p:cNvSpPr>
          <p:nvPr>
            <p:ph type="title"/>
          </p:nvPr>
        </p:nvSpPr>
        <p:spPr/>
        <p:txBody>
          <a:bodyPr/>
          <a:lstStyle/>
          <a:p>
            <a:r>
              <a:rPr lang="en-US" dirty="0"/>
              <a:t>Recall…</a:t>
            </a:r>
          </a:p>
        </p:txBody>
      </p:sp>
      <p:sp>
        <p:nvSpPr>
          <p:cNvPr id="5" name="Content Placeholder 4">
            <a:extLst>
              <a:ext uri="{FF2B5EF4-FFF2-40B4-BE49-F238E27FC236}">
                <a16:creationId xmlns:a16="http://schemas.microsoft.com/office/drawing/2014/main" id="{505A357D-5A06-594E-FF63-CA2290CC4E1A}"/>
              </a:ext>
            </a:extLst>
          </p:cNvPr>
          <p:cNvSpPr>
            <a:spLocks noGrp="1"/>
          </p:cNvSpPr>
          <p:nvPr>
            <p:ph idx="1"/>
          </p:nvPr>
        </p:nvSpPr>
        <p:spPr/>
        <p:txBody>
          <a:bodyPr/>
          <a:lstStyle/>
          <a:p>
            <a:r>
              <a:rPr lang="en-US" dirty="0"/>
              <a:t>Python before 3.7, dictionaries were unordered</a:t>
            </a:r>
          </a:p>
          <a:p>
            <a:pPr lvl="1"/>
            <a:r>
              <a:rPr lang="en-US" dirty="0"/>
              <a:t>Because hashing </a:t>
            </a:r>
            <a:r>
              <a:rPr lang="en-US" dirty="0">
                <a:sym typeface="Wingdings" pitchFamily="2" charset="2"/>
              </a:rPr>
              <a:t></a:t>
            </a:r>
          </a:p>
          <a:p>
            <a:r>
              <a:rPr lang="en-US" dirty="0">
                <a:sym typeface="Wingdings" pitchFamily="2" charset="2"/>
              </a:rPr>
              <a:t>As we have seen in the </a:t>
            </a:r>
            <a:r>
              <a:rPr lang="en-US" dirty="0" err="1">
                <a:sym typeface="Wingdings" pitchFamily="2" charset="2"/>
              </a:rPr>
              <a:t>TreeMap</a:t>
            </a:r>
            <a:r>
              <a:rPr lang="en-US" dirty="0">
                <a:sym typeface="Wingdings" pitchFamily="2" charset="2"/>
              </a:rPr>
              <a:t> exercise in CC4E, you can have more than one data structure at the same time</a:t>
            </a:r>
          </a:p>
          <a:p>
            <a:pPr lvl="1"/>
            <a:r>
              <a:rPr lang="en-US" dirty="0">
                <a:sym typeface="Wingdings" pitchFamily="2" charset="2"/>
              </a:rPr>
              <a:t>Linked List + Binary Tree = Key / Value store – sorted by key</a:t>
            </a:r>
          </a:p>
          <a:p>
            <a:r>
              <a:rPr lang="en-US" dirty="0">
                <a:sym typeface="Wingdings" pitchFamily="2" charset="2"/>
              </a:rPr>
              <a:t>Ordered Dictionaries in Python 3.7</a:t>
            </a:r>
          </a:p>
          <a:p>
            <a:pPr lvl="1"/>
            <a:r>
              <a:rPr lang="en-US" dirty="0">
                <a:sym typeface="Wingdings" pitchFamily="2" charset="2"/>
              </a:rPr>
              <a:t>Insert order (not key order!!!)</a:t>
            </a:r>
          </a:p>
          <a:p>
            <a:pPr lvl="1"/>
            <a:r>
              <a:rPr lang="en-US" dirty="0">
                <a:sym typeface="Wingdings" pitchFamily="2" charset="2"/>
              </a:rPr>
              <a:t>Basically, a Python list() plus a hash index for quick lookup / get</a:t>
            </a:r>
          </a:p>
          <a:p>
            <a:pPr lvl="1"/>
            <a:r>
              <a:rPr lang="en-US" dirty="0">
                <a:sym typeface="Wingdings" pitchFamily="2" charset="2"/>
              </a:rPr>
              <a:t>Iterating through 3.7 Dictionary is just like a Python 1.0 List</a:t>
            </a:r>
          </a:p>
          <a:p>
            <a:pPr lvl="1"/>
            <a:r>
              <a:rPr lang="en-US" dirty="0">
                <a:sym typeface="Wingdings" pitchFamily="2" charset="2"/>
              </a:rPr>
              <a:t>Key lookup and insert is still quick</a:t>
            </a:r>
            <a:endParaRPr lang="en-US" dirty="0"/>
          </a:p>
        </p:txBody>
      </p:sp>
    </p:spTree>
    <p:extLst>
      <p:ext uri="{BB962C8B-B14F-4D97-AF65-F5344CB8AC3E}">
        <p14:creationId xmlns:p14="http://schemas.microsoft.com/office/powerpoint/2010/main" val="952669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5765F-2078-BF58-473C-648C161342D0}"/>
              </a:ext>
            </a:extLst>
          </p:cNvPr>
          <p:cNvSpPr/>
          <p:nvPr/>
        </p:nvSpPr>
        <p:spPr>
          <a:xfrm>
            <a:off x="5754764" y="2570949"/>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5" name="TextBox 4">
            <a:extLst>
              <a:ext uri="{FF2B5EF4-FFF2-40B4-BE49-F238E27FC236}">
                <a16:creationId xmlns:a16="http://schemas.microsoft.com/office/drawing/2014/main" id="{7583CB8E-437E-3442-9575-7FF328FF29FE}"/>
              </a:ext>
            </a:extLst>
          </p:cNvPr>
          <p:cNvSpPr txBox="1"/>
          <p:nvPr/>
        </p:nvSpPr>
        <p:spPr>
          <a:xfrm>
            <a:off x="5135276" y="257094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6" name="Rectangle 5">
            <a:extLst>
              <a:ext uri="{FF2B5EF4-FFF2-40B4-BE49-F238E27FC236}">
                <a16:creationId xmlns:a16="http://schemas.microsoft.com/office/drawing/2014/main" id="{66CE2608-2191-F513-33AB-3C6C67EB0C01}"/>
              </a:ext>
            </a:extLst>
          </p:cNvPr>
          <p:cNvSpPr/>
          <p:nvPr/>
        </p:nvSpPr>
        <p:spPr>
          <a:xfrm>
            <a:off x="6709231" y="27515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7" name="Rectangle 6">
            <a:extLst>
              <a:ext uri="{FF2B5EF4-FFF2-40B4-BE49-F238E27FC236}">
                <a16:creationId xmlns:a16="http://schemas.microsoft.com/office/drawing/2014/main" id="{8EA38BD7-F944-3CEE-3B31-0D767B84DA07}"/>
              </a:ext>
            </a:extLst>
          </p:cNvPr>
          <p:cNvSpPr/>
          <p:nvPr/>
        </p:nvSpPr>
        <p:spPr>
          <a:xfrm>
            <a:off x="6709231" y="105892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8" name="Rectangle 7">
            <a:extLst>
              <a:ext uri="{FF2B5EF4-FFF2-40B4-BE49-F238E27FC236}">
                <a16:creationId xmlns:a16="http://schemas.microsoft.com/office/drawing/2014/main" id="{BF2F6EF9-31CB-642A-1D84-4622BC4C20B1}"/>
              </a:ext>
            </a:extLst>
          </p:cNvPr>
          <p:cNvSpPr/>
          <p:nvPr/>
        </p:nvSpPr>
        <p:spPr>
          <a:xfrm>
            <a:off x="6709231" y="66704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sp>
        <p:nvSpPr>
          <p:cNvPr id="10" name="Rectangle 9">
            <a:extLst>
              <a:ext uri="{FF2B5EF4-FFF2-40B4-BE49-F238E27FC236}">
                <a16:creationId xmlns:a16="http://schemas.microsoft.com/office/drawing/2014/main" id="{5379D93A-E51A-C0A8-2DFA-D31BF58D9432}"/>
              </a:ext>
            </a:extLst>
          </p:cNvPr>
          <p:cNvSpPr/>
          <p:nvPr/>
        </p:nvSpPr>
        <p:spPr>
          <a:xfrm>
            <a:off x="5754764" y="296283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11" name="TextBox 10">
            <a:extLst>
              <a:ext uri="{FF2B5EF4-FFF2-40B4-BE49-F238E27FC236}">
                <a16:creationId xmlns:a16="http://schemas.microsoft.com/office/drawing/2014/main" id="{CAFFD335-57AF-94D5-FA73-7A31F8331AF0}"/>
              </a:ext>
            </a:extLst>
          </p:cNvPr>
          <p:cNvSpPr txBox="1"/>
          <p:nvPr/>
        </p:nvSpPr>
        <p:spPr>
          <a:xfrm>
            <a:off x="5135276" y="296283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16" name="Rectangle 15">
            <a:extLst>
              <a:ext uri="{FF2B5EF4-FFF2-40B4-BE49-F238E27FC236}">
                <a16:creationId xmlns:a16="http://schemas.microsoft.com/office/drawing/2014/main" id="{0C5BFA22-53CC-CF40-C970-B1A8467128D7}"/>
              </a:ext>
            </a:extLst>
          </p:cNvPr>
          <p:cNvSpPr/>
          <p:nvPr/>
        </p:nvSpPr>
        <p:spPr>
          <a:xfrm>
            <a:off x="5754764" y="334995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17" name="TextBox 16">
            <a:extLst>
              <a:ext uri="{FF2B5EF4-FFF2-40B4-BE49-F238E27FC236}">
                <a16:creationId xmlns:a16="http://schemas.microsoft.com/office/drawing/2014/main" id="{921F7BAD-D187-08CD-2B30-23CAA58D8A66}"/>
              </a:ext>
            </a:extLst>
          </p:cNvPr>
          <p:cNvSpPr txBox="1"/>
          <p:nvPr/>
        </p:nvSpPr>
        <p:spPr>
          <a:xfrm>
            <a:off x="5135276" y="334995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18" name="Rectangle 17">
            <a:extLst>
              <a:ext uri="{FF2B5EF4-FFF2-40B4-BE49-F238E27FC236}">
                <a16:creationId xmlns:a16="http://schemas.microsoft.com/office/drawing/2014/main" id="{C3955789-3673-E6BF-6CCB-210068B2D4B1}"/>
              </a:ext>
            </a:extLst>
          </p:cNvPr>
          <p:cNvSpPr/>
          <p:nvPr/>
        </p:nvSpPr>
        <p:spPr>
          <a:xfrm>
            <a:off x="5754764" y="374184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7F8BD02F-946E-8E5E-0C63-44741CA51957}"/>
              </a:ext>
            </a:extLst>
          </p:cNvPr>
          <p:cNvSpPr txBox="1"/>
          <p:nvPr/>
        </p:nvSpPr>
        <p:spPr>
          <a:xfrm>
            <a:off x="5135276" y="374184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22" name="Rectangle 21">
            <a:extLst>
              <a:ext uri="{FF2B5EF4-FFF2-40B4-BE49-F238E27FC236}">
                <a16:creationId xmlns:a16="http://schemas.microsoft.com/office/drawing/2014/main" id="{70981FE2-44AE-AE5F-5E62-B5A87DBDE14E}"/>
              </a:ext>
            </a:extLst>
          </p:cNvPr>
          <p:cNvSpPr/>
          <p:nvPr/>
        </p:nvSpPr>
        <p:spPr>
          <a:xfrm>
            <a:off x="6702586" y="145081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index:</a:t>
            </a:r>
          </a:p>
        </p:txBody>
      </p:sp>
      <p:sp>
        <p:nvSpPr>
          <p:cNvPr id="23" name="Rectangle 22">
            <a:extLst>
              <a:ext uri="{FF2B5EF4-FFF2-40B4-BE49-F238E27FC236}">
                <a16:creationId xmlns:a16="http://schemas.microsoft.com/office/drawing/2014/main" id="{C98FAFD9-8D41-B648-74EF-AEA6223C9382}"/>
              </a:ext>
            </a:extLst>
          </p:cNvPr>
          <p:cNvSpPr/>
          <p:nvPr/>
        </p:nvSpPr>
        <p:spPr>
          <a:xfrm>
            <a:off x="8572567" y="255829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24" name="TextBox 23">
            <a:extLst>
              <a:ext uri="{FF2B5EF4-FFF2-40B4-BE49-F238E27FC236}">
                <a16:creationId xmlns:a16="http://schemas.microsoft.com/office/drawing/2014/main" id="{1DFDBABB-0BB6-2DE0-C2C7-3DF7911DD65A}"/>
              </a:ext>
            </a:extLst>
          </p:cNvPr>
          <p:cNvSpPr txBox="1"/>
          <p:nvPr/>
        </p:nvSpPr>
        <p:spPr>
          <a:xfrm>
            <a:off x="7909963" y="257094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25" name="Straight Connector 24">
            <a:extLst>
              <a:ext uri="{FF2B5EF4-FFF2-40B4-BE49-F238E27FC236}">
                <a16:creationId xmlns:a16="http://schemas.microsoft.com/office/drawing/2014/main" id="{A5D17EEA-DC8C-5C65-1059-8C0F439E0631}"/>
              </a:ext>
            </a:extLst>
          </p:cNvPr>
          <p:cNvCxnSpPr>
            <a:stCxn id="23" idx="1"/>
            <a:endCxn id="23" idx="3"/>
          </p:cNvCxnSpPr>
          <p:nvPr/>
        </p:nvCxnSpPr>
        <p:spPr>
          <a:xfrm>
            <a:off x="8572567" y="291889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724BF4-C7A5-24A1-5CE9-D60D87C05D8D}"/>
              </a:ext>
            </a:extLst>
          </p:cNvPr>
          <p:cNvSpPr/>
          <p:nvPr/>
        </p:nvSpPr>
        <p:spPr>
          <a:xfrm>
            <a:off x="8576733" y="32794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27" name="TextBox 26">
            <a:extLst>
              <a:ext uri="{FF2B5EF4-FFF2-40B4-BE49-F238E27FC236}">
                <a16:creationId xmlns:a16="http://schemas.microsoft.com/office/drawing/2014/main" id="{25DD9036-F7D0-99DB-BF16-1FD1ED324057}"/>
              </a:ext>
            </a:extLst>
          </p:cNvPr>
          <p:cNvSpPr txBox="1"/>
          <p:nvPr/>
        </p:nvSpPr>
        <p:spPr>
          <a:xfrm>
            <a:off x="7914129" y="32921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28" name="Straight Connector 27">
            <a:extLst>
              <a:ext uri="{FF2B5EF4-FFF2-40B4-BE49-F238E27FC236}">
                <a16:creationId xmlns:a16="http://schemas.microsoft.com/office/drawing/2014/main" id="{A8FE66B5-346C-A467-E088-B38D5B88D50E}"/>
              </a:ext>
            </a:extLst>
          </p:cNvPr>
          <p:cNvCxnSpPr>
            <a:stCxn id="26" idx="1"/>
            <a:endCxn id="26" idx="3"/>
          </p:cNvCxnSpPr>
          <p:nvPr/>
        </p:nvCxnSpPr>
        <p:spPr>
          <a:xfrm>
            <a:off x="8576733" y="36400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0DF27F-6CE4-9442-EFAE-038E8683164D}"/>
              </a:ext>
            </a:extLst>
          </p:cNvPr>
          <p:cNvSpPr/>
          <p:nvPr/>
        </p:nvSpPr>
        <p:spPr>
          <a:xfrm>
            <a:off x="8572567" y="400941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30" name="TextBox 29">
            <a:extLst>
              <a:ext uri="{FF2B5EF4-FFF2-40B4-BE49-F238E27FC236}">
                <a16:creationId xmlns:a16="http://schemas.microsoft.com/office/drawing/2014/main" id="{784F1BCA-4DF8-529D-CD8D-AE5979167308}"/>
              </a:ext>
            </a:extLst>
          </p:cNvPr>
          <p:cNvSpPr txBox="1"/>
          <p:nvPr/>
        </p:nvSpPr>
        <p:spPr>
          <a:xfrm>
            <a:off x="7909963" y="402207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31" name="Straight Connector 30">
            <a:extLst>
              <a:ext uri="{FF2B5EF4-FFF2-40B4-BE49-F238E27FC236}">
                <a16:creationId xmlns:a16="http://schemas.microsoft.com/office/drawing/2014/main" id="{9A28BB35-2831-F5F6-5D5D-AA0C9FC7EBFF}"/>
              </a:ext>
            </a:extLst>
          </p:cNvPr>
          <p:cNvCxnSpPr>
            <a:stCxn id="29" idx="1"/>
            <a:endCxn id="29" idx="3"/>
          </p:cNvCxnSpPr>
          <p:nvPr/>
        </p:nvCxnSpPr>
        <p:spPr>
          <a:xfrm>
            <a:off x="8572567" y="437001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D3AF41B-B1A6-9005-A55C-D1C629FC94D5}"/>
              </a:ext>
            </a:extLst>
          </p:cNvPr>
          <p:cNvSpPr/>
          <p:nvPr/>
        </p:nvSpPr>
        <p:spPr>
          <a:xfrm>
            <a:off x="8576733" y="47306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33" name="TextBox 32">
            <a:extLst>
              <a:ext uri="{FF2B5EF4-FFF2-40B4-BE49-F238E27FC236}">
                <a16:creationId xmlns:a16="http://schemas.microsoft.com/office/drawing/2014/main" id="{5985886C-5772-AC9F-53C5-118F3B01A06A}"/>
              </a:ext>
            </a:extLst>
          </p:cNvPr>
          <p:cNvSpPr txBox="1"/>
          <p:nvPr/>
        </p:nvSpPr>
        <p:spPr>
          <a:xfrm>
            <a:off x="7914129" y="47432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34" name="Straight Connector 33">
            <a:extLst>
              <a:ext uri="{FF2B5EF4-FFF2-40B4-BE49-F238E27FC236}">
                <a16:creationId xmlns:a16="http://schemas.microsoft.com/office/drawing/2014/main" id="{FEE05FCF-CCF7-3486-DCC6-3F3A457BDC4C}"/>
              </a:ext>
            </a:extLst>
          </p:cNvPr>
          <p:cNvCxnSpPr>
            <a:stCxn id="32" idx="1"/>
            <a:endCxn id="32" idx="3"/>
          </p:cNvCxnSpPr>
          <p:nvPr/>
        </p:nvCxnSpPr>
        <p:spPr>
          <a:xfrm>
            <a:off x="8576733" y="50912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9ACA2C-3438-D0B2-4351-0E40CF89770C}"/>
              </a:ext>
            </a:extLst>
          </p:cNvPr>
          <p:cNvSpPr/>
          <p:nvPr/>
        </p:nvSpPr>
        <p:spPr>
          <a:xfrm>
            <a:off x="5750598" y="412896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2</a:t>
            </a:r>
          </a:p>
        </p:txBody>
      </p:sp>
      <p:sp>
        <p:nvSpPr>
          <p:cNvPr id="36" name="TextBox 35">
            <a:extLst>
              <a:ext uri="{FF2B5EF4-FFF2-40B4-BE49-F238E27FC236}">
                <a16:creationId xmlns:a16="http://schemas.microsoft.com/office/drawing/2014/main" id="{53353CC3-248D-C789-BE97-D95F1A41510B}"/>
              </a:ext>
            </a:extLst>
          </p:cNvPr>
          <p:cNvSpPr txBox="1"/>
          <p:nvPr/>
        </p:nvSpPr>
        <p:spPr>
          <a:xfrm>
            <a:off x="5131110" y="412896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[4] </a:t>
            </a:r>
            <a:endParaRPr lang="en-US" b="1" dirty="0"/>
          </a:p>
        </p:txBody>
      </p:sp>
      <p:sp>
        <p:nvSpPr>
          <p:cNvPr id="37" name="Rectangle 36">
            <a:extLst>
              <a:ext uri="{FF2B5EF4-FFF2-40B4-BE49-F238E27FC236}">
                <a16:creationId xmlns:a16="http://schemas.microsoft.com/office/drawing/2014/main" id="{AC532B20-83FF-7BCB-F18F-26BCE4079011}"/>
              </a:ext>
            </a:extLst>
          </p:cNvPr>
          <p:cNvSpPr/>
          <p:nvPr/>
        </p:nvSpPr>
        <p:spPr>
          <a:xfrm>
            <a:off x="5750598" y="452085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38" name="TextBox 37">
            <a:extLst>
              <a:ext uri="{FF2B5EF4-FFF2-40B4-BE49-F238E27FC236}">
                <a16:creationId xmlns:a16="http://schemas.microsoft.com/office/drawing/2014/main" id="{FDE84C47-95BC-78F0-EC10-8E92E3505FD4}"/>
              </a:ext>
            </a:extLst>
          </p:cNvPr>
          <p:cNvSpPr txBox="1"/>
          <p:nvPr/>
        </p:nvSpPr>
        <p:spPr>
          <a:xfrm>
            <a:off x="5131110" y="452085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[5] </a:t>
            </a:r>
            <a:endParaRPr lang="en-US" b="1" dirty="0"/>
          </a:p>
        </p:txBody>
      </p:sp>
      <p:sp>
        <p:nvSpPr>
          <p:cNvPr id="39" name="Rectangle 38">
            <a:extLst>
              <a:ext uri="{FF2B5EF4-FFF2-40B4-BE49-F238E27FC236}">
                <a16:creationId xmlns:a16="http://schemas.microsoft.com/office/drawing/2014/main" id="{1F5581A3-9BBC-E34F-14A6-F6131C30E201}"/>
              </a:ext>
            </a:extLst>
          </p:cNvPr>
          <p:cNvSpPr/>
          <p:nvPr/>
        </p:nvSpPr>
        <p:spPr>
          <a:xfrm>
            <a:off x="5750598" y="490797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40" name="TextBox 39">
            <a:extLst>
              <a:ext uri="{FF2B5EF4-FFF2-40B4-BE49-F238E27FC236}">
                <a16:creationId xmlns:a16="http://schemas.microsoft.com/office/drawing/2014/main" id="{B57E33BC-1F05-9BF2-4CF6-58033A50D5DF}"/>
              </a:ext>
            </a:extLst>
          </p:cNvPr>
          <p:cNvSpPr txBox="1"/>
          <p:nvPr/>
        </p:nvSpPr>
        <p:spPr>
          <a:xfrm>
            <a:off x="5131110" y="490797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[6] </a:t>
            </a:r>
            <a:endParaRPr lang="en-US" b="1" dirty="0"/>
          </a:p>
        </p:txBody>
      </p:sp>
      <p:sp>
        <p:nvSpPr>
          <p:cNvPr id="41" name="Rectangle 40">
            <a:extLst>
              <a:ext uri="{FF2B5EF4-FFF2-40B4-BE49-F238E27FC236}">
                <a16:creationId xmlns:a16="http://schemas.microsoft.com/office/drawing/2014/main" id="{4147C8F8-9967-4E9A-DEF0-F8BBC9FE96F6}"/>
              </a:ext>
            </a:extLst>
          </p:cNvPr>
          <p:cNvSpPr/>
          <p:nvPr/>
        </p:nvSpPr>
        <p:spPr>
          <a:xfrm>
            <a:off x="5750598" y="5299863"/>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42" name="TextBox 41">
            <a:extLst>
              <a:ext uri="{FF2B5EF4-FFF2-40B4-BE49-F238E27FC236}">
                <a16:creationId xmlns:a16="http://schemas.microsoft.com/office/drawing/2014/main" id="{5387E1E6-14EE-CFD2-457C-5516A8EE4BA3}"/>
              </a:ext>
            </a:extLst>
          </p:cNvPr>
          <p:cNvSpPr txBox="1"/>
          <p:nvPr/>
        </p:nvSpPr>
        <p:spPr>
          <a:xfrm>
            <a:off x="5131110" y="52998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[7] </a:t>
            </a:r>
            <a:endParaRPr lang="en-US" b="1" dirty="0"/>
          </a:p>
        </p:txBody>
      </p:sp>
      <p:sp>
        <p:nvSpPr>
          <p:cNvPr id="43" name="Rectangle 42">
            <a:extLst>
              <a:ext uri="{FF2B5EF4-FFF2-40B4-BE49-F238E27FC236}">
                <a16:creationId xmlns:a16="http://schemas.microsoft.com/office/drawing/2014/main" id="{07A74D80-59DE-FAD9-275E-26FEDC6148B9}"/>
              </a:ext>
            </a:extLst>
          </p:cNvPr>
          <p:cNvSpPr/>
          <p:nvPr/>
        </p:nvSpPr>
        <p:spPr>
          <a:xfrm>
            <a:off x="10860777" y="261055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sp>
        <p:nvSpPr>
          <p:cNvPr id="44" name="Rectangle 43">
            <a:extLst>
              <a:ext uri="{FF2B5EF4-FFF2-40B4-BE49-F238E27FC236}">
                <a16:creationId xmlns:a16="http://schemas.microsoft.com/office/drawing/2014/main" id="{6360AC1A-AFA4-8EDC-881E-2D857BCB43D2}"/>
              </a:ext>
            </a:extLst>
          </p:cNvPr>
          <p:cNvSpPr/>
          <p:nvPr/>
        </p:nvSpPr>
        <p:spPr>
          <a:xfrm>
            <a:off x="10851487" y="297893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45" name="Rectangle 44">
            <a:extLst>
              <a:ext uri="{FF2B5EF4-FFF2-40B4-BE49-F238E27FC236}">
                <a16:creationId xmlns:a16="http://schemas.microsoft.com/office/drawing/2014/main" id="{0E9C53F6-A944-25C5-3BE3-812B8560C769}"/>
              </a:ext>
            </a:extLst>
          </p:cNvPr>
          <p:cNvSpPr/>
          <p:nvPr/>
        </p:nvSpPr>
        <p:spPr>
          <a:xfrm>
            <a:off x="10851487" y="336211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46" name="Rectangle 45">
            <a:extLst>
              <a:ext uri="{FF2B5EF4-FFF2-40B4-BE49-F238E27FC236}">
                <a16:creationId xmlns:a16="http://schemas.microsoft.com/office/drawing/2014/main" id="{53FEDACF-138F-1999-BD34-EDEA0FAF579C}"/>
              </a:ext>
            </a:extLst>
          </p:cNvPr>
          <p:cNvSpPr/>
          <p:nvPr/>
        </p:nvSpPr>
        <p:spPr>
          <a:xfrm>
            <a:off x="10842197" y="373050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7" name="Rectangle 46">
            <a:extLst>
              <a:ext uri="{FF2B5EF4-FFF2-40B4-BE49-F238E27FC236}">
                <a16:creationId xmlns:a16="http://schemas.microsoft.com/office/drawing/2014/main" id="{09E98877-8508-98A2-7044-5DF5F7010379}"/>
              </a:ext>
            </a:extLst>
          </p:cNvPr>
          <p:cNvSpPr/>
          <p:nvPr/>
        </p:nvSpPr>
        <p:spPr>
          <a:xfrm>
            <a:off x="10851487" y="411367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sp>
        <p:nvSpPr>
          <p:cNvPr id="48" name="Rectangle 47">
            <a:extLst>
              <a:ext uri="{FF2B5EF4-FFF2-40B4-BE49-F238E27FC236}">
                <a16:creationId xmlns:a16="http://schemas.microsoft.com/office/drawing/2014/main" id="{2CE64246-03DF-E82E-864D-D52BBD145850}"/>
              </a:ext>
            </a:extLst>
          </p:cNvPr>
          <p:cNvSpPr/>
          <p:nvPr/>
        </p:nvSpPr>
        <p:spPr>
          <a:xfrm>
            <a:off x="10842197" y="448206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"42"</a:t>
            </a:r>
          </a:p>
        </p:txBody>
      </p:sp>
      <p:cxnSp>
        <p:nvCxnSpPr>
          <p:cNvPr id="49" name="Straight Arrow Connector 48">
            <a:extLst>
              <a:ext uri="{FF2B5EF4-FFF2-40B4-BE49-F238E27FC236}">
                <a16:creationId xmlns:a16="http://schemas.microsoft.com/office/drawing/2014/main" id="{A1FFD12B-681B-5B66-96FC-79B4DF306ECD}"/>
              </a:ext>
            </a:extLst>
          </p:cNvPr>
          <p:cNvCxnSpPr>
            <a:cxnSpLocks/>
            <a:endCxn id="43" idx="1"/>
          </p:cNvCxnSpPr>
          <p:nvPr/>
        </p:nvCxnSpPr>
        <p:spPr>
          <a:xfrm flipV="1">
            <a:off x="9766278" y="2753121"/>
            <a:ext cx="1094499" cy="11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46856-7CF8-7383-970F-33DD79E37A0B}"/>
              </a:ext>
            </a:extLst>
          </p:cNvPr>
          <p:cNvCxnSpPr>
            <a:cxnSpLocks/>
            <a:endCxn id="44" idx="1"/>
          </p:cNvCxnSpPr>
          <p:nvPr/>
        </p:nvCxnSpPr>
        <p:spPr>
          <a:xfrm flipV="1">
            <a:off x="9810125" y="3103213"/>
            <a:ext cx="1041362" cy="61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FCE36A-7C51-9C40-CF51-BD8DFB4C83FC}"/>
              </a:ext>
            </a:extLst>
          </p:cNvPr>
          <p:cNvCxnSpPr>
            <a:cxnSpLocks/>
            <a:endCxn id="45" idx="1"/>
          </p:cNvCxnSpPr>
          <p:nvPr/>
        </p:nvCxnSpPr>
        <p:spPr>
          <a:xfrm>
            <a:off x="9818457" y="3483782"/>
            <a:ext cx="1033030" cy="20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57C81A-583C-E9AC-04C5-4AAD61CFAF24}"/>
              </a:ext>
            </a:extLst>
          </p:cNvPr>
          <p:cNvCxnSpPr>
            <a:cxnSpLocks/>
            <a:endCxn id="46" idx="1"/>
          </p:cNvCxnSpPr>
          <p:nvPr/>
        </p:nvCxnSpPr>
        <p:spPr>
          <a:xfrm>
            <a:off x="9818457" y="3839259"/>
            <a:ext cx="1023740" cy="15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CF9C21-2B23-3D7D-8ECD-E3A8A9E59971}"/>
              </a:ext>
            </a:extLst>
          </p:cNvPr>
          <p:cNvCxnSpPr>
            <a:cxnSpLocks/>
            <a:endCxn id="47" idx="1"/>
          </p:cNvCxnSpPr>
          <p:nvPr/>
        </p:nvCxnSpPr>
        <p:spPr>
          <a:xfrm>
            <a:off x="9818457" y="4215372"/>
            <a:ext cx="1033030" cy="408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0CE71-3B82-6DF0-A17A-1167EA81B813}"/>
              </a:ext>
            </a:extLst>
          </p:cNvPr>
          <p:cNvCxnSpPr>
            <a:cxnSpLocks/>
          </p:cNvCxnSpPr>
          <p:nvPr/>
        </p:nvCxnSpPr>
        <p:spPr>
          <a:xfrm>
            <a:off x="9818457" y="4558674"/>
            <a:ext cx="1042320" cy="367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6FE9479-16EF-9515-BBDE-C30B5C7BF494}"/>
              </a:ext>
            </a:extLst>
          </p:cNvPr>
          <p:cNvCxnSpPr>
            <a:cxnSpLocks/>
            <a:endCxn id="4" idx="0"/>
          </p:cNvCxnSpPr>
          <p:nvPr/>
        </p:nvCxnSpPr>
        <p:spPr>
          <a:xfrm flipH="1">
            <a:off x="6260551" y="1659141"/>
            <a:ext cx="1692528" cy="911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BEEF99-D461-069D-ED29-C68839B3CF79}"/>
              </a:ext>
            </a:extLst>
          </p:cNvPr>
          <p:cNvCxnSpPr>
            <a:cxnSpLocks/>
            <a:endCxn id="23" idx="0"/>
          </p:cNvCxnSpPr>
          <p:nvPr/>
        </p:nvCxnSpPr>
        <p:spPr>
          <a:xfrm>
            <a:off x="8142029" y="1267254"/>
            <a:ext cx="1223802" cy="1291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9355EAF-76A4-F401-82F2-B44C7C6A09FD}"/>
              </a:ext>
            </a:extLst>
          </p:cNvPr>
          <p:cNvSpPr/>
          <p:nvPr/>
        </p:nvSpPr>
        <p:spPr>
          <a:xfrm>
            <a:off x="2028739" y="511260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8</a:t>
            </a:r>
          </a:p>
        </p:txBody>
      </p:sp>
      <p:sp>
        <p:nvSpPr>
          <p:cNvPr id="75" name="Rectangle 74">
            <a:extLst>
              <a:ext uri="{FF2B5EF4-FFF2-40B4-BE49-F238E27FC236}">
                <a16:creationId xmlns:a16="http://schemas.microsoft.com/office/drawing/2014/main" id="{66E3C015-A909-C52A-44B3-564F2407749E}"/>
              </a:ext>
            </a:extLst>
          </p:cNvPr>
          <p:cNvSpPr/>
          <p:nvPr/>
        </p:nvSpPr>
        <p:spPr>
          <a:xfrm>
            <a:off x="911745" y="534343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76" name="Straight Arrow Connector 75">
            <a:extLst>
              <a:ext uri="{FF2B5EF4-FFF2-40B4-BE49-F238E27FC236}">
                <a16:creationId xmlns:a16="http://schemas.microsoft.com/office/drawing/2014/main" id="{70F401F9-37EF-B475-1861-53893C839F27}"/>
              </a:ext>
            </a:extLst>
          </p:cNvPr>
          <p:cNvCxnSpPr>
            <a:cxnSpLocks/>
            <a:stCxn id="75" idx="3"/>
            <a:endCxn id="74" idx="1"/>
          </p:cNvCxnSpPr>
          <p:nvPr/>
        </p:nvCxnSpPr>
        <p:spPr>
          <a:xfrm flipV="1">
            <a:off x="1688355" y="552564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0286A2-C540-381D-7A88-3CE567AB9A90}"/>
              </a:ext>
            </a:extLst>
          </p:cNvPr>
          <p:cNvCxnSpPr>
            <a:cxnSpLocks/>
            <a:stCxn id="74" idx="3"/>
            <a:endCxn id="36" idx="1"/>
          </p:cNvCxnSpPr>
          <p:nvPr/>
        </p:nvCxnSpPr>
        <p:spPr>
          <a:xfrm flipV="1">
            <a:off x="3191319" y="4313633"/>
            <a:ext cx="1939791" cy="1212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C1FB23-819A-2FD8-AA5E-411DB0004324}"/>
              </a:ext>
            </a:extLst>
          </p:cNvPr>
          <p:cNvCxnSpPr>
            <a:cxnSpLocks/>
            <a:stCxn id="35" idx="3"/>
            <a:endCxn id="30" idx="1"/>
          </p:cNvCxnSpPr>
          <p:nvPr/>
        </p:nvCxnSpPr>
        <p:spPr>
          <a:xfrm flipV="1">
            <a:off x="6762172" y="4206740"/>
            <a:ext cx="1147791" cy="1181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0EC4B0C-2B08-FE1F-2480-33671D753C73}"/>
              </a:ext>
            </a:extLst>
          </p:cNvPr>
          <p:cNvCxnSpPr>
            <a:cxnSpLocks/>
            <a:stCxn id="4" idx="3"/>
            <a:endCxn id="27" idx="1"/>
          </p:cNvCxnSpPr>
          <p:nvPr/>
        </p:nvCxnSpPr>
        <p:spPr>
          <a:xfrm>
            <a:off x="6766338" y="2766893"/>
            <a:ext cx="1147791" cy="709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3C689-CB3C-6639-7A4E-39B500226524}"/>
              </a:ext>
            </a:extLst>
          </p:cNvPr>
          <p:cNvCxnSpPr>
            <a:cxnSpLocks/>
            <a:stCxn id="18" idx="3"/>
            <a:endCxn id="24" idx="1"/>
          </p:cNvCxnSpPr>
          <p:nvPr/>
        </p:nvCxnSpPr>
        <p:spPr>
          <a:xfrm flipV="1">
            <a:off x="6766338" y="2755615"/>
            <a:ext cx="1143625" cy="11821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F06EAC-C7D6-C7F8-07E0-7B81B4D14AF0}"/>
              </a:ext>
            </a:extLst>
          </p:cNvPr>
          <p:cNvSpPr txBox="1"/>
          <p:nvPr/>
        </p:nvSpPr>
        <p:spPr>
          <a:xfrm>
            <a:off x="714931" y="523615"/>
            <a:ext cx="4134636" cy="280076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p3dict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a:t>
            </a:r>
          </a:p>
          <a:p>
            <a:r>
              <a:rPr lang="en-US" sz="1600" b="1" dirty="0">
                <a:latin typeface="Courier New" panose="02070309020205020404" pitchFamily="49" charset="0"/>
                <a:cs typeface="Courier New" panose="02070309020205020404" pitchFamily="49" charset="0"/>
              </a:rPr>
              <a:t>   int *index;</a:t>
            </a:r>
          </a:p>
          <a:p>
            <a:r>
              <a:rPr lang="en-US" sz="1600" b="1" dirty="0">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4C70AC10-4F7A-4E75-F7C8-37BD63662538}"/>
              </a:ext>
            </a:extLst>
          </p:cNvPr>
          <p:cNvSpPr txBox="1"/>
          <p:nvPr/>
        </p:nvSpPr>
        <p:spPr>
          <a:xfrm>
            <a:off x="7286498" y="6006294"/>
            <a:ext cx="4408497" cy="369332"/>
          </a:xfrm>
          <a:prstGeom prst="rect">
            <a:avLst/>
          </a:prstGeom>
          <a:noFill/>
        </p:spPr>
        <p:txBody>
          <a:bodyPr wrap="square">
            <a:spAutoFit/>
          </a:bodyPr>
          <a:lstStyle/>
          <a:p>
            <a:r>
              <a:rPr lang="en-US" b="1" dirty="0"/>
              <a:t>www.cc4e.com/code  epilogue / p3dict.c</a:t>
            </a:r>
          </a:p>
        </p:txBody>
      </p:sp>
    </p:spTree>
    <p:extLst>
      <p:ext uri="{BB962C8B-B14F-4D97-AF65-F5344CB8AC3E}">
        <p14:creationId xmlns:p14="http://schemas.microsoft.com/office/powerpoint/2010/main" val="1537622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2EE8-8B35-FDB6-5198-35229936088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0E3447A-C117-73C2-B0B0-AE961071AE4B}"/>
              </a:ext>
            </a:extLst>
          </p:cNvPr>
          <p:cNvSpPr>
            <a:spLocks noGrp="1"/>
          </p:cNvSpPr>
          <p:nvPr>
            <p:ph idx="1"/>
          </p:nvPr>
        </p:nvSpPr>
        <p:spPr/>
        <p:txBody>
          <a:bodyPr/>
          <a:lstStyle/>
          <a:p>
            <a:r>
              <a:rPr lang="en-US" dirty="0"/>
              <a:t>Expandible arrays of structs with pointers to objects</a:t>
            </a:r>
          </a:p>
          <a:p>
            <a:r>
              <a:rPr lang="en-US" dirty="0"/>
              <a:t>Linked list is not used in Python core data structures and it was a really good choice</a:t>
            </a:r>
          </a:p>
          <a:p>
            <a:r>
              <a:rPr lang="en-US" dirty="0"/>
              <a:t>Moving memory management into Python and adding garbage collection instead of depending on </a:t>
            </a:r>
            <a:r>
              <a:rPr lang="en-US" dirty="0" err="1"/>
              <a:t>realloc</a:t>
            </a:r>
            <a:r>
              <a:rPr lang="en-US" dirty="0"/>
              <a:t>() in C was important to the success of modern Python</a:t>
            </a:r>
          </a:p>
        </p:txBody>
      </p:sp>
    </p:spTree>
    <p:extLst>
      <p:ext uri="{BB962C8B-B14F-4D97-AF65-F5344CB8AC3E}">
        <p14:creationId xmlns:p14="http://schemas.microsoft.com/office/powerpoint/2010/main" val="343005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6EDDF-F446-B92B-64A3-807065C36305}"/>
              </a:ext>
            </a:extLst>
          </p:cNvPr>
          <p:cNvSpPr>
            <a:spLocks noGrp="1"/>
          </p:cNvSpPr>
          <p:nvPr>
            <p:ph type="title"/>
          </p:nvPr>
        </p:nvSpPr>
        <p:spPr/>
        <p:txBody>
          <a:bodyPr/>
          <a:lstStyle/>
          <a:p>
            <a:r>
              <a:rPr lang="en-US" dirty="0"/>
              <a:t>But there is more…</a:t>
            </a:r>
          </a:p>
        </p:txBody>
      </p:sp>
      <p:sp>
        <p:nvSpPr>
          <p:cNvPr id="5" name="Text Placeholder 4">
            <a:extLst>
              <a:ext uri="{FF2B5EF4-FFF2-40B4-BE49-F238E27FC236}">
                <a16:creationId xmlns:a16="http://schemas.microsoft.com/office/drawing/2014/main" id="{05279108-0F43-BEBD-D004-C92CC970E131}"/>
              </a:ext>
            </a:extLst>
          </p:cNvPr>
          <p:cNvSpPr>
            <a:spLocks noGrp="1"/>
          </p:cNvSpPr>
          <p:nvPr>
            <p:ph type="body" idx="1"/>
          </p:nvPr>
        </p:nvSpPr>
        <p:spPr/>
        <p:txBody>
          <a:bodyPr/>
          <a:lstStyle/>
          <a:p>
            <a:r>
              <a:rPr lang="en-US" dirty="0"/>
              <a:t>Python's Object Oriented Design Approaches</a:t>
            </a:r>
          </a:p>
        </p:txBody>
      </p:sp>
    </p:spTree>
    <p:extLst>
      <p:ext uri="{BB962C8B-B14F-4D97-AF65-F5344CB8AC3E}">
        <p14:creationId xmlns:p14="http://schemas.microsoft.com/office/powerpoint/2010/main" val="36118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1CDD7-129A-F693-7942-816E5E250D14}"/>
              </a:ext>
            </a:extLst>
          </p:cNvPr>
          <p:cNvPicPr>
            <a:picLocks noChangeAspect="1"/>
          </p:cNvPicPr>
          <p:nvPr/>
        </p:nvPicPr>
        <p:blipFill>
          <a:blip r:embed="rId2"/>
          <a:stretch>
            <a:fillRect/>
          </a:stretch>
        </p:blipFill>
        <p:spPr>
          <a:xfrm>
            <a:off x="0" y="-316257"/>
            <a:ext cx="12191999" cy="816317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3C618FF-27D3-44F4-386D-4CDE974B5821}"/>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0123776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C++ (1972-1987)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p:txBody>
          <a:bodyPr/>
          <a:lstStyle/>
          <a:p>
            <a:r>
              <a:rPr lang="en-US" dirty="0"/>
              <a:t>User defined classes</a:t>
            </a:r>
          </a:p>
          <a:p>
            <a:r>
              <a:rPr lang="en-US" dirty="0"/>
              <a:t>Guido used and wrote code in C++</a:t>
            </a:r>
          </a:p>
          <a:p>
            <a:pPr lvl="1"/>
            <a:r>
              <a:rPr lang="en-US" dirty="0"/>
              <a:t>Reference count tracking using operator overloading experiment</a:t>
            </a:r>
          </a:p>
          <a:p>
            <a:pPr lvl="1"/>
            <a:r>
              <a:rPr lang="en-US" dirty="0"/>
              <a:t>Wanted to hide malloc, </a:t>
            </a:r>
            <a:r>
              <a:rPr lang="en-US" dirty="0" err="1"/>
              <a:t>realloc</a:t>
            </a:r>
            <a:r>
              <a:rPr lang="en-US" dirty="0"/>
              <a:t>, and from from the end-user</a:t>
            </a:r>
          </a:p>
          <a:p>
            <a:r>
              <a:rPr lang="en-US" dirty="0"/>
              <a:t>C++ had powerful data structures</a:t>
            </a:r>
          </a:p>
          <a:p>
            <a:r>
              <a:rPr lang="en-US" dirty="0"/>
              <a:t>C++ (like C) was not interested in automating management of dynamically allocated memory (i.e. simple garbage collection)</a:t>
            </a:r>
          </a:p>
          <a:p>
            <a:r>
              <a:rPr lang="en-US" dirty="0"/>
              <a:t>Guido chose C as the language to build Python</a:t>
            </a:r>
          </a:p>
        </p:txBody>
      </p:sp>
    </p:spTree>
    <p:extLst>
      <p:ext uri="{BB962C8B-B14F-4D97-AF65-F5344CB8AC3E}">
        <p14:creationId xmlns:p14="http://schemas.microsoft.com/office/powerpoint/2010/main" val="3943797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(1984-1987)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Built in composable types</a:t>
            </a:r>
          </a:p>
          <a:p>
            <a:pPr lvl="1"/>
            <a:r>
              <a:rPr lang="en-US" dirty="0"/>
              <a:t>Numbers</a:t>
            </a:r>
          </a:p>
          <a:p>
            <a:pPr lvl="2"/>
            <a:r>
              <a:rPr lang="en-US" dirty="0"/>
              <a:t>Arbitrary length</a:t>
            </a:r>
          </a:p>
          <a:p>
            <a:pPr lvl="1"/>
            <a:r>
              <a:rPr lang="en-US" dirty="0"/>
              <a:t>Text (string) </a:t>
            </a:r>
          </a:p>
          <a:p>
            <a:pPr lvl="1"/>
            <a:r>
              <a:rPr lang="en-US" dirty="0"/>
              <a:t>List (sorted by value)</a:t>
            </a:r>
          </a:p>
          <a:p>
            <a:pPr lvl="1"/>
            <a:r>
              <a:rPr lang="en-US" dirty="0"/>
              <a:t>Tables (sorted by key)</a:t>
            </a:r>
          </a:p>
          <a:p>
            <a:r>
              <a:rPr lang="en-US" dirty="0"/>
              <a:t>Used B-trees internally</a:t>
            </a:r>
          </a:p>
          <a:p>
            <a:r>
              <a:rPr lang="en-US" dirty="0"/>
              <a:t>Reference counting</a:t>
            </a:r>
          </a:p>
          <a:p>
            <a:r>
              <a:rPr lang="en-US" dirty="0"/>
              <a:t>No user defined "classes"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27A8CD15-9FDC-095A-E4E7-2CECA7ADAB8C}"/>
              </a:ext>
            </a:extLst>
          </p:cNvPr>
          <p:cNvSpPr txBox="1"/>
          <p:nvPr/>
        </p:nvSpPr>
        <p:spPr>
          <a:xfrm>
            <a:off x="5339862" y="5988734"/>
            <a:ext cx="7039708" cy="646331"/>
          </a:xfrm>
          <a:prstGeom prst="rect">
            <a:avLst/>
          </a:prstGeom>
          <a:noFill/>
        </p:spPr>
        <p:txBody>
          <a:bodyPr wrap="square">
            <a:spAutoFit/>
          </a:bodyPr>
          <a:lstStyle/>
          <a:p>
            <a:r>
              <a:rPr lang="en-US" dirty="0"/>
              <a:t>https://</a:t>
            </a:r>
            <a:r>
              <a:rPr lang="en-US" dirty="0" err="1"/>
              <a:t>en.wikipedia.org</a:t>
            </a:r>
            <a:r>
              <a:rPr lang="en-US" dirty="0"/>
              <a:t>/wiki/ABC_(</a:t>
            </a:r>
            <a:r>
              <a:rPr lang="en-US" dirty="0" err="1"/>
              <a:t>programming_language</a:t>
            </a:r>
            <a:r>
              <a:rPr lang="en-US" dirty="0"/>
              <a:t>)</a:t>
            </a:r>
          </a:p>
          <a:p>
            <a:r>
              <a:rPr lang="en-US" dirty="0"/>
              <a:t>https://</a:t>
            </a:r>
            <a:r>
              <a:rPr lang="en-US" dirty="0" err="1"/>
              <a:t>homepages.cwi.nl</a:t>
            </a:r>
            <a:r>
              <a:rPr lang="en-US" dirty="0"/>
              <a:t>/~steven/</a:t>
            </a:r>
            <a:r>
              <a:rPr lang="en-US" dirty="0" err="1"/>
              <a:t>abc</a:t>
            </a:r>
            <a:r>
              <a:rPr lang="en-US" dirty="0"/>
              <a:t>/programmers/quick-</a:t>
            </a:r>
            <a:r>
              <a:rPr lang="en-US" dirty="0" err="1"/>
              <a:t>look.html</a:t>
            </a:r>
            <a:endParaRPr lang="en-US" dirty="0"/>
          </a:p>
        </p:txBody>
      </p:sp>
    </p:spTree>
    <p:extLst>
      <p:ext uri="{BB962C8B-B14F-4D97-AF65-F5344CB8AC3E}">
        <p14:creationId xmlns:p14="http://schemas.microsoft.com/office/powerpoint/2010/main" val="21431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krstr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krstr_new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krstr_append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From ABC to Python</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Liked the data structures available to users</a:t>
            </a:r>
          </a:p>
          <a:p>
            <a:r>
              <a:rPr lang="en-US" dirty="0"/>
              <a:t>Liked indentation syntax</a:t>
            </a:r>
          </a:p>
          <a:p>
            <a:r>
              <a:rPr lang="en-US" dirty="0"/>
              <a:t>Implementation using B-Trees was too complex</a:t>
            </a:r>
          </a:p>
          <a:p>
            <a:r>
              <a:rPr lang="en-US" dirty="0"/>
              <a:t>Wanted real OO</a:t>
            </a:r>
          </a:p>
          <a:p>
            <a:r>
              <a:rPr lang="en-US" dirty="0"/>
              <a:t>Wanted to call C libraries</a:t>
            </a:r>
          </a:p>
          <a:p>
            <a:r>
              <a:rPr lang="en-US" dirty="0"/>
              <a:t>Wanted lower case keywords to be more UNIX-like</a:t>
            </a:r>
          </a:p>
        </p:txBody>
      </p:sp>
      <p:sp>
        <p:nvSpPr>
          <p:cNvPr id="6" name="TextBox 5">
            <a:extLst>
              <a:ext uri="{FF2B5EF4-FFF2-40B4-BE49-F238E27FC236}">
                <a16:creationId xmlns:a16="http://schemas.microsoft.com/office/drawing/2014/main" id="{DF409A8B-770B-77F0-C770-70A53F758DC8}"/>
              </a:ext>
            </a:extLst>
          </p:cNvPr>
          <p:cNvSpPr txBox="1"/>
          <p:nvPr/>
        </p:nvSpPr>
        <p:spPr>
          <a:xfrm>
            <a:off x="6315314" y="102790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D40AB46A-600A-C01D-66D1-B36B127C2AB9}"/>
              </a:ext>
            </a:extLst>
          </p:cNvPr>
          <p:cNvSpPr txBox="1"/>
          <p:nvPr/>
        </p:nvSpPr>
        <p:spPr>
          <a:xfrm>
            <a:off x="6177455" y="3722012"/>
            <a:ext cx="5561138" cy="2031325"/>
          </a:xfrm>
          <a:prstGeom prst="rect">
            <a:avLst/>
          </a:prstGeom>
          <a:noFill/>
        </p:spPr>
        <p:txBody>
          <a:bodyPr wrap="none" rtlCol="0">
            <a:spAutoFit/>
          </a:bodyPr>
          <a:lstStyle/>
          <a:p>
            <a:r>
              <a:rPr lang="en-US" b="1" dirty="0">
                <a:effectLst/>
                <a:latin typeface="Courier" panose="02070309020205020404" pitchFamily="49" charset="0"/>
              </a:rPr>
              <a:t>def words(document):</a:t>
            </a:r>
          </a:p>
          <a:p>
            <a:r>
              <a:rPr lang="en-US" b="1" dirty="0">
                <a:effectLst/>
                <a:latin typeface="Courier" panose="02070309020205020404" pitchFamily="49" charset="0"/>
              </a:rPr>
              <a:t>    collection = []</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a:t>
            </a:r>
            <a:r>
              <a:rPr lang="en-US" b="1" dirty="0" err="1">
                <a:effectLst/>
                <a:latin typeface="Courier" panose="02070309020205020404" pitchFamily="49" charset="0"/>
              </a:rPr>
              <a:t>line.split</a:t>
            </a:r>
            <a:r>
              <a:rPr lang="en-US" b="1" dirty="0">
                <a:effectLst/>
                <a:latin typeface="Courier" panose="02070309020205020404" pitchFamily="49" charset="0"/>
              </a:rPr>
              <a:t>():</a:t>
            </a:r>
          </a:p>
          <a:p>
            <a:r>
              <a:rPr lang="en-US" b="1" dirty="0">
                <a:effectLst/>
                <a:latin typeface="Courier" panose="02070309020205020404" pitchFamily="49" charset="0"/>
              </a:rPr>
              <a:t>            if word not in collection :</a:t>
            </a:r>
          </a:p>
          <a:p>
            <a:r>
              <a:rPr lang="en-US" b="1" dirty="0">
                <a:effectLst/>
                <a:latin typeface="Courier" panose="02070309020205020404" pitchFamily="49" charset="0"/>
              </a:rPr>
              <a:t>                </a:t>
            </a:r>
            <a:r>
              <a:rPr lang="en-US" b="1" dirty="0" err="1">
                <a:effectLst/>
                <a:latin typeface="Courier" panose="02070309020205020404" pitchFamily="49" charset="0"/>
              </a:rPr>
              <a:t>collection.append</a:t>
            </a:r>
            <a:r>
              <a:rPr lang="en-US" b="1" dirty="0">
                <a:effectLst/>
                <a:latin typeface="Courier" panose="02070309020205020404" pitchFamily="49" charset="0"/>
              </a:rPr>
              <a:t>(word)</a:t>
            </a:r>
          </a:p>
          <a:p>
            <a:r>
              <a:rPr lang="en-US" b="1" dirty="0">
                <a:effectLst/>
                <a:latin typeface="Courier" panose="02070309020205020404" pitchFamily="49" charset="0"/>
              </a:rPr>
              <a:t>    return collection</a:t>
            </a:r>
          </a:p>
        </p:txBody>
      </p:sp>
    </p:spTree>
    <p:extLst>
      <p:ext uri="{BB962C8B-B14F-4D97-AF65-F5344CB8AC3E}">
        <p14:creationId xmlns:p14="http://schemas.microsoft.com/office/powerpoint/2010/main" val="3639137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Modula 3 (1988)</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lstStyle/>
          <a:p>
            <a:r>
              <a:rPr lang="en-US" dirty="0"/>
              <a:t>Nice OO pattern</a:t>
            </a:r>
          </a:p>
          <a:p>
            <a:r>
              <a:rPr lang="en-US" dirty="0"/>
              <a:t>Information Hiding</a:t>
            </a:r>
          </a:p>
          <a:p>
            <a:r>
              <a:rPr lang="en-US" dirty="0"/>
              <a:t>Attributes</a:t>
            </a:r>
          </a:p>
          <a:p>
            <a:r>
              <a:rPr lang="en-US" dirty="0"/>
              <a:t>Methods</a:t>
            </a:r>
          </a:p>
          <a:p>
            <a:r>
              <a:rPr lang="en-US" dirty="0"/>
              <a:t>The concept of 'self' as first parameter to methods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15613" y="285647"/>
            <a:ext cx="5984331" cy="6555641"/>
          </a:xfrm>
          <a:prstGeom prst="rect">
            <a:avLst/>
          </a:prstGeom>
          <a:noFill/>
        </p:spPr>
        <p:txBody>
          <a:bodyPr wrap="none" rtlCol="0">
            <a:spAutoFit/>
          </a:bodyPr>
          <a:lstStyle/>
          <a:p>
            <a:r>
              <a:rPr lang="en-US" sz="1400" b="1" dirty="0">
                <a:effectLst/>
                <a:latin typeface="Courier" panose="02070309020205020404" pitchFamily="49" charset="0"/>
              </a:rPr>
              <a:t>MODULE Person;</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REVEAL T = Public BRANDED </a:t>
            </a:r>
          </a:p>
          <a:p>
            <a:r>
              <a:rPr lang="en-US" sz="1400" b="1" dirty="0">
                <a:effectLst/>
                <a:latin typeface="Courier" panose="02070309020205020404" pitchFamily="49" charset="0"/>
              </a:rPr>
              <a:t>OBJECT </a:t>
            </a:r>
          </a:p>
          <a:p>
            <a:r>
              <a:rPr lang="en-US" sz="1400" b="1" dirty="0">
                <a:effectLst/>
                <a:latin typeface="Courier" panose="02070309020205020404" pitchFamily="49" charset="0"/>
              </a:rPr>
              <a:t>  name: TEXT;   (* These two variables *)</a:t>
            </a:r>
          </a:p>
          <a:p>
            <a:r>
              <a:rPr lang="en-US" sz="1400" b="1" dirty="0">
                <a:effectLst/>
                <a:latin typeface="Courier" panose="02070309020205020404" pitchFamily="49" charset="0"/>
              </a:rPr>
              <a:t>  age: INTEGER; (* are private. *)</a:t>
            </a:r>
          </a:p>
          <a:p>
            <a:r>
              <a:rPr lang="en-US" sz="1400" b="1" dirty="0">
                <a:effectLst/>
                <a:latin typeface="Courier" panose="02070309020205020404" pitchFamily="49" charset="0"/>
              </a:rPr>
              <a:t>OVERRIDES</a:t>
            </a:r>
          </a:p>
          <a:p>
            <a:r>
              <a:rPr lang="en-US" sz="1400" b="1" dirty="0">
                <a:effectLst/>
                <a:latin typeface="Courier" panose="02070309020205020404" pitchFamily="49" charset="0"/>
              </a:rPr>
              <a:t>  </a:t>
            </a:r>
            <a:r>
              <a:rPr lang="en-US" sz="1400" b="1" dirty="0" err="1">
                <a:effectLst/>
                <a:latin typeface="Courier" panose="02070309020205020404" pitchFamily="49" charset="0"/>
              </a:rPr>
              <a:t>getAge</a:t>
            </a:r>
            <a:r>
              <a:rPr lang="en-US" sz="1400" b="1" dirty="0">
                <a:effectLst/>
                <a:latin typeface="Courier" panose="02070309020205020404" pitchFamily="49" charset="0"/>
              </a:rPr>
              <a:t> := Age;</a:t>
            </a:r>
          </a:p>
          <a:p>
            <a:r>
              <a:rPr lang="en-US" sz="1400" b="1" dirty="0">
                <a:effectLst/>
                <a:latin typeface="Courier" panose="02070309020205020404" pitchFamily="49" charset="0"/>
              </a:rPr>
              <a:t>  </a:t>
            </a:r>
            <a:r>
              <a:rPr lang="en-US" sz="1400" b="1" dirty="0" err="1">
                <a:effectLst/>
                <a:latin typeface="Courier" panose="02070309020205020404" pitchFamily="49" charset="0"/>
              </a:rPr>
              <a:t>init</a:t>
            </a:r>
            <a:r>
              <a:rPr lang="en-US" sz="1400" b="1" dirty="0">
                <a:effectLst/>
                <a:latin typeface="Courier" panose="02070309020205020404" pitchFamily="49" charset="0"/>
              </a:rPr>
              <a:t> := Init;</a:t>
            </a:r>
          </a:p>
          <a:p>
            <a:r>
              <a:rPr lang="en-US" sz="1400" b="1" dirty="0">
                <a:effectLst/>
                <a:latin typeface="Courier" panose="02070309020205020404" pitchFamily="49" charset="0"/>
              </a:rPr>
              <a:t>END;</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Age(self: T): INTEGER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RETURN </a:t>
            </a:r>
            <a:r>
              <a:rPr lang="en-US" sz="1400" b="1" dirty="0" err="1">
                <a:effectLst/>
                <a:latin typeface="Courier" panose="02070309020205020404" pitchFamily="49" charset="0"/>
              </a:rPr>
              <a:t>self.age</a:t>
            </a:r>
            <a:r>
              <a:rPr lang="en-US" sz="1400" b="1" dirty="0">
                <a:effectLst/>
                <a:latin typeface="Courier" panose="02070309020205020404" pitchFamily="49" charset="0"/>
              </a:rPr>
              <a:t>;</a:t>
            </a:r>
          </a:p>
          <a:p>
            <a:r>
              <a:rPr lang="en-US" sz="1400" b="1" dirty="0">
                <a:effectLst/>
                <a:latin typeface="Courier" panose="02070309020205020404" pitchFamily="49" charset="0"/>
              </a:rPr>
              <a:t>  END Age;</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Init(self: T; name: TEXT; age: INTEGER): T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a:t>
            </a:r>
            <a:r>
              <a:rPr lang="en-US" sz="1400" b="1" dirty="0" err="1">
                <a:effectLst/>
                <a:latin typeface="Courier" panose="02070309020205020404" pitchFamily="49" charset="0"/>
              </a:rPr>
              <a:t>self.name</a:t>
            </a:r>
            <a:r>
              <a:rPr lang="en-US" sz="1400" b="1" dirty="0">
                <a:effectLst/>
                <a:latin typeface="Courier" panose="02070309020205020404" pitchFamily="49" charset="0"/>
              </a:rPr>
              <a:t> := name;</a:t>
            </a:r>
          </a:p>
          <a:p>
            <a:r>
              <a:rPr lang="en-US" sz="1400" b="1" dirty="0">
                <a:effectLst/>
                <a:latin typeface="Courier" panose="02070309020205020404" pitchFamily="49" charset="0"/>
              </a:rPr>
              <a:t>    </a:t>
            </a:r>
            <a:r>
              <a:rPr lang="en-US" sz="1400" b="1" dirty="0" err="1">
                <a:effectLst/>
                <a:latin typeface="Courier" panose="02070309020205020404" pitchFamily="49" charset="0"/>
              </a:rPr>
              <a:t>self.age</a:t>
            </a:r>
            <a:r>
              <a:rPr lang="en-US" sz="1400" b="1" dirty="0">
                <a:effectLst/>
                <a:latin typeface="Courier" panose="02070309020205020404" pitchFamily="49" charset="0"/>
              </a:rPr>
              <a:t> := age;</a:t>
            </a:r>
          </a:p>
          <a:p>
            <a:r>
              <a:rPr lang="en-US" sz="1400" b="1" dirty="0">
                <a:effectLst/>
                <a:latin typeface="Courier" panose="02070309020205020404" pitchFamily="49" charset="0"/>
              </a:rPr>
              <a:t>  RETURN self;</a:t>
            </a:r>
          </a:p>
          <a:p>
            <a:r>
              <a:rPr lang="en-US" sz="1400" b="1" dirty="0">
                <a:effectLst/>
                <a:latin typeface="Courier" panose="02070309020205020404" pitchFamily="49" charset="0"/>
              </a:rPr>
              <a:t>  END Init;</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BEGIN</a:t>
            </a:r>
          </a:p>
          <a:p>
            <a:r>
              <a:rPr lang="en-US" sz="1400" b="1" dirty="0">
                <a:effectLst/>
                <a:latin typeface="Courier" panose="02070309020205020404" pitchFamily="49" charset="0"/>
              </a:rPr>
              <a:t>END Person.</a:t>
            </a:r>
          </a:p>
        </p:txBody>
      </p:sp>
      <p:sp>
        <p:nvSpPr>
          <p:cNvPr id="8" name="TextBox 7">
            <a:extLst>
              <a:ext uri="{FF2B5EF4-FFF2-40B4-BE49-F238E27FC236}">
                <a16:creationId xmlns:a16="http://schemas.microsoft.com/office/drawing/2014/main" id="{8D44F8AC-B65D-6BD1-46D2-7F89E810CC83}"/>
              </a:ext>
            </a:extLst>
          </p:cNvPr>
          <p:cNvSpPr txBox="1"/>
          <p:nvPr/>
        </p:nvSpPr>
        <p:spPr>
          <a:xfrm>
            <a:off x="838200" y="6203021"/>
            <a:ext cx="4447233" cy="369332"/>
          </a:xfrm>
          <a:prstGeom prst="rect">
            <a:avLst/>
          </a:prstGeom>
          <a:noFill/>
        </p:spPr>
        <p:txBody>
          <a:bodyPr wrap="square">
            <a:spAutoFit/>
          </a:bodyPr>
          <a:lstStyle/>
          <a:p>
            <a:r>
              <a:rPr lang="en-US" dirty="0"/>
              <a:t>https://</a:t>
            </a:r>
            <a:r>
              <a:rPr lang="en-US" dirty="0" err="1"/>
              <a:t>en.wikipedia.org</a:t>
            </a:r>
            <a:r>
              <a:rPr lang="en-US" dirty="0"/>
              <a:t>/wiki/Modula-3</a:t>
            </a:r>
          </a:p>
        </p:txBody>
      </p:sp>
    </p:spTree>
    <p:extLst>
      <p:ext uri="{BB962C8B-B14F-4D97-AF65-F5344CB8AC3E}">
        <p14:creationId xmlns:p14="http://schemas.microsoft.com/office/powerpoint/2010/main" val="21261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a:t>
            </a:r>
            <a:r>
              <a:rPr lang="en-US" sz="3100" kern="1200">
                <a:solidFill>
                  <a:schemeClr val="bg1"/>
                </a:solidFill>
                <a:latin typeface="+mj-lt"/>
                <a:ea typeface="+mj-ea"/>
                <a:cs typeface="+mj-cs"/>
              </a:rPr>
              <a:t>Rossum again and </a:t>
            </a:r>
            <a:r>
              <a:rPr lang="en-US" sz="3100" kern="1200" dirty="0">
                <a:solidFill>
                  <a:schemeClr val="bg1"/>
                </a:solidFill>
                <a:latin typeface="+mj-lt"/>
                <a:ea typeface="+mj-ea"/>
                <a:cs typeface="+mj-cs"/>
              </a:rPr>
              <a:t>talk about what inspired him as he was designing Object Orientation in Python.</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30660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krlist.c</a:t>
            </a:r>
            <a:endParaRPr lang="en-US" dirty="0"/>
          </a:p>
          <a:p>
            <a:endParaRPr lang="en-US" dirty="0"/>
          </a:p>
        </p:txBody>
      </p:sp>
    </p:spTree>
    <p:extLst>
      <p:ext uri="{BB962C8B-B14F-4D97-AF65-F5344CB8AC3E}">
        <p14:creationId xmlns:p14="http://schemas.microsoft.com/office/powerpoint/2010/main" val="31363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7223" y="880446"/>
            <a:ext cx="5368777" cy="477053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*head;</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*tail;</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krlist_new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p-&gt;head = NULL;</a:t>
            </a:r>
          </a:p>
          <a:p>
            <a:r>
              <a:rPr lang="en-US" sz="1600" b="1" dirty="0">
                <a:latin typeface="Courier New" panose="02070309020205020404" pitchFamily="49" charset="0"/>
                <a:cs typeface="Courier New" panose="02070309020205020404" pitchFamily="49" charset="0"/>
              </a:rPr>
              <a:t>    p-&gt;tail = NULL;</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DD038CBB-085B-5985-21B6-C856EDC9B5FE}"/>
              </a:ext>
            </a:extLst>
          </p:cNvPr>
          <p:cNvSpPr/>
          <p:nvPr/>
        </p:nvSpPr>
        <p:spPr>
          <a:xfrm>
            <a:off x="5164332" y="201365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0</a:t>
            </a:r>
          </a:p>
        </p:txBody>
      </p:sp>
      <p:sp>
        <p:nvSpPr>
          <p:cNvPr id="11" name="Rectangle 10">
            <a:extLst>
              <a:ext uri="{FF2B5EF4-FFF2-40B4-BE49-F238E27FC236}">
                <a16:creationId xmlns:a16="http://schemas.microsoft.com/office/drawing/2014/main" id="{950FA2DD-C8E9-7AED-DE8B-9101D690481A}"/>
              </a:ext>
            </a:extLst>
          </p:cNvPr>
          <p:cNvSpPr/>
          <p:nvPr/>
        </p:nvSpPr>
        <p:spPr>
          <a:xfrm>
            <a:off x="5164332" y="27974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0</a:t>
            </a:r>
          </a:p>
        </p:txBody>
      </p:sp>
      <p:sp>
        <p:nvSpPr>
          <p:cNvPr id="12" name="Rectangle 11">
            <a:extLst>
              <a:ext uri="{FF2B5EF4-FFF2-40B4-BE49-F238E27FC236}">
                <a16:creationId xmlns:a16="http://schemas.microsoft.com/office/drawing/2014/main" id="{3FB467B9-7AA7-8AF0-92E3-CD41B8BDE318}"/>
              </a:ext>
            </a:extLst>
          </p:cNvPr>
          <p:cNvSpPr/>
          <p:nvPr/>
        </p:nvSpPr>
        <p:spPr>
          <a:xfrm>
            <a:off x="5164332" y="24055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0</a:t>
            </a:r>
          </a:p>
        </p:txBody>
      </p:sp>
      <p:sp>
        <p:nvSpPr>
          <p:cNvPr id="13" name="Rectangle 12">
            <a:extLst>
              <a:ext uri="{FF2B5EF4-FFF2-40B4-BE49-F238E27FC236}">
                <a16:creationId xmlns:a16="http://schemas.microsoft.com/office/drawing/2014/main" id="{9BAA5632-5215-CF93-CA3B-59C7AD0C1CE6}"/>
              </a:ext>
            </a:extLst>
          </p:cNvPr>
          <p:cNvSpPr/>
          <p:nvPr/>
        </p:nvSpPr>
        <p:spPr>
          <a:xfrm>
            <a:off x="8483251" y="8804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82ADF982-C747-0486-0C37-E2FC952AA575}"/>
              </a:ext>
            </a:extLst>
          </p:cNvPr>
          <p:cNvSpPr/>
          <p:nvPr/>
        </p:nvSpPr>
        <p:spPr>
          <a:xfrm>
            <a:off x="8483251" y="127233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0</a:t>
            </a:r>
          </a:p>
        </p:txBody>
      </p:sp>
      <p:sp>
        <p:nvSpPr>
          <p:cNvPr id="15" name="Rectangle 14">
            <a:extLst>
              <a:ext uri="{FF2B5EF4-FFF2-40B4-BE49-F238E27FC236}">
                <a16:creationId xmlns:a16="http://schemas.microsoft.com/office/drawing/2014/main" id="{8B792086-F013-2F49-23E7-DB2A5261B78C}"/>
              </a:ext>
            </a:extLst>
          </p:cNvPr>
          <p:cNvSpPr/>
          <p:nvPr/>
        </p:nvSpPr>
        <p:spPr>
          <a:xfrm>
            <a:off x="10688167" y="90519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17" name="Curved Connector 16">
            <a:extLst>
              <a:ext uri="{FF2B5EF4-FFF2-40B4-BE49-F238E27FC236}">
                <a16:creationId xmlns:a16="http://schemas.microsoft.com/office/drawing/2014/main" id="{92EDB3CE-E5AA-7EFC-C8C0-87EE26E606DF}"/>
              </a:ext>
            </a:extLst>
          </p:cNvPr>
          <p:cNvCxnSpPr>
            <a:cxnSpLocks/>
            <a:endCxn id="15" idx="1"/>
          </p:cNvCxnSpPr>
          <p:nvPr/>
        </p:nvCxnSpPr>
        <p:spPr>
          <a:xfrm>
            <a:off x="9627022" y="106924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67AAF0-B19A-DB1E-DB90-6CB68CE404BE}"/>
              </a:ext>
            </a:extLst>
          </p:cNvPr>
          <p:cNvSpPr txBox="1"/>
          <p:nvPr/>
        </p:nvSpPr>
        <p:spPr>
          <a:xfrm>
            <a:off x="727223" y="6042869"/>
            <a:ext cx="3934718" cy="369332"/>
          </a:xfrm>
          <a:prstGeom prst="rect">
            <a:avLst/>
          </a:prstGeom>
          <a:noFill/>
        </p:spPr>
        <p:txBody>
          <a:bodyPr wrap="square">
            <a:spAutoFit/>
          </a:bodyPr>
          <a:lstStyle/>
          <a:p>
            <a:r>
              <a:rPr lang="en-US" b="1" dirty="0"/>
              <a:t>www.cc4e.com/code  epilogue / </a:t>
            </a:r>
            <a:r>
              <a:rPr lang="en-US" b="1" dirty="0" err="1"/>
              <a:t>krlist.c</a:t>
            </a:r>
            <a:endParaRPr lang="en-US" b="1" dirty="0"/>
          </a:p>
        </p:txBody>
      </p:sp>
    </p:spTree>
    <p:extLst>
      <p:ext uri="{BB962C8B-B14F-4D97-AF65-F5344CB8AC3E}">
        <p14:creationId xmlns:p14="http://schemas.microsoft.com/office/powerpoint/2010/main" val="1547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84720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krlist_append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r>
              <a:rPr lang="en-US" b="1" dirty="0">
                <a:solidFill>
                  <a:schemeClr val="tx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2</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0C0EC12-7B48-800A-BF9A-9CC9BB86D9E1}"/>
              </a:ext>
            </a:extLst>
          </p:cNvPr>
          <p:cNvCxnSpPr>
            <a:cxnSpLocks/>
            <a:endCxn id="7" idx="1"/>
          </p:cNvCxnSpPr>
          <p:nvPr/>
        </p:nvCxnSpPr>
        <p:spPr>
          <a:xfrm rot="5400000" flipH="1" flipV="1">
            <a:off x="7542784" y="3362518"/>
            <a:ext cx="1466326" cy="866418"/>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2362F0B-230F-02E5-3550-CD00B11C153D}"/>
              </a:ext>
            </a:extLst>
          </p:cNvPr>
          <p:cNvSpPr txBox="1"/>
          <p:nvPr/>
        </p:nvSpPr>
        <p:spPr>
          <a:xfrm>
            <a:off x="727223" y="6042869"/>
            <a:ext cx="3934718" cy="369332"/>
          </a:xfrm>
          <a:prstGeom prst="rect">
            <a:avLst/>
          </a:prstGeom>
          <a:noFill/>
        </p:spPr>
        <p:txBody>
          <a:bodyPr wrap="square">
            <a:spAutoFit/>
          </a:bodyPr>
          <a:lstStyle/>
          <a:p>
            <a:r>
              <a:rPr lang="en-US" b="1" dirty="0"/>
              <a:t>www.cc4e.com/code  epilogue / </a:t>
            </a:r>
            <a:r>
              <a:rPr lang="en-US" b="1" dirty="0" err="1"/>
              <a:t>krlist.c</a:t>
            </a:r>
            <a:endParaRPr lang="en-US" b="1" dirty="0"/>
          </a:p>
        </p:txBody>
      </p:sp>
    </p:spTree>
    <p:extLst>
      <p:ext uri="{BB962C8B-B14F-4D97-AF65-F5344CB8AC3E}">
        <p14:creationId xmlns:p14="http://schemas.microsoft.com/office/powerpoint/2010/main" val="11407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krlist_append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45E92903-33F2-1C99-D9D7-BB68EAC5470F}"/>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D2EC7FA1-4438-5D09-0C36-66D5C8E86300}"/>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B8AAC495-F061-27BD-980C-F5D26C22711B}"/>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C1A8D42-7BD0-3EE1-78A7-190F72176E69}"/>
              </a:ext>
            </a:extLst>
          </p:cNvPr>
          <p:cNvCxnSpPr>
            <a:cxnSpLocks/>
            <a:endCxn id="9" idx="0"/>
          </p:cNvCxnSpPr>
          <p:nvPr/>
        </p:nvCxnSpPr>
        <p:spPr>
          <a:xfrm rot="5400000">
            <a:off x="9223566" y="3634868"/>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A5E3B5C-925B-0055-E368-32D84D7B4336}"/>
              </a:ext>
            </a:extLst>
          </p:cNvPr>
          <p:cNvCxnSpPr>
            <a:cxnSpLocks/>
            <a:endCxn id="13"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 name="Curved Connector 1">
            <a:extLst>
              <a:ext uri="{FF2B5EF4-FFF2-40B4-BE49-F238E27FC236}">
                <a16:creationId xmlns:a16="http://schemas.microsoft.com/office/drawing/2014/main" id="{8A2B23CC-FEA5-4128-8357-2432644B7E75}"/>
              </a:ext>
            </a:extLst>
          </p:cNvPr>
          <p:cNvCxnSpPr>
            <a:cxnSpLocks/>
            <a:endCxn id="9" idx="1"/>
          </p:cNvCxnSpPr>
          <p:nvPr/>
        </p:nvCxnSpPr>
        <p:spPr>
          <a:xfrm flipV="1">
            <a:off x="7753592" y="4372823"/>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BC3E29A-C86B-57F2-AF24-3D98F40CAAEB}"/>
              </a:ext>
            </a:extLst>
          </p:cNvPr>
          <p:cNvSpPr txBox="1"/>
          <p:nvPr/>
        </p:nvSpPr>
        <p:spPr>
          <a:xfrm>
            <a:off x="727223" y="6042869"/>
            <a:ext cx="3934718" cy="369332"/>
          </a:xfrm>
          <a:prstGeom prst="rect">
            <a:avLst/>
          </a:prstGeom>
          <a:noFill/>
        </p:spPr>
        <p:txBody>
          <a:bodyPr wrap="square">
            <a:spAutoFit/>
          </a:bodyPr>
          <a:lstStyle/>
          <a:p>
            <a:r>
              <a:rPr lang="en-US" b="1" dirty="0"/>
              <a:t>www.cc4e.com/code  epilogue / </a:t>
            </a:r>
            <a:r>
              <a:rPr lang="en-US" b="1" dirty="0" err="1"/>
              <a:t>krlist.c</a:t>
            </a:r>
            <a:endParaRPr lang="en-US" b="1" dirty="0"/>
          </a:p>
        </p:txBody>
      </p:sp>
    </p:spTree>
    <p:extLst>
      <p:ext uri="{BB962C8B-B14F-4D97-AF65-F5344CB8AC3E}">
        <p14:creationId xmlns:p14="http://schemas.microsoft.com/office/powerpoint/2010/main" val="83212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4207</TotalTime>
  <Words>5006</Words>
  <Application>Microsoft Macintosh PowerPoint</Application>
  <PresentationFormat>Widescreen</PresentationFormat>
  <Paragraphs>935</Paragraphs>
  <Slides>53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ＭＳ Ｐゴシック</vt:lpstr>
      <vt:lpstr>Arial</vt:lpstr>
      <vt:lpstr>Calibri</vt:lpstr>
      <vt:lpstr>Calibri Light</vt:lpstr>
      <vt:lpstr>Courier</vt:lpstr>
      <vt:lpstr>Courier New</vt:lpstr>
      <vt:lpstr>Gill Sans</vt:lpstr>
      <vt:lpstr>Wingdings</vt:lpstr>
      <vt:lpstr>Office Theme</vt:lpstr>
      <vt:lpstr>CC4E: Epilogue</vt:lpstr>
      <vt:lpstr>"When you think you're are finished with a journey, is often when you know where the journey actually begins. </vt:lpstr>
      <vt:lpstr>Using K&amp;R patterns to build Python Classes</vt:lpstr>
      <vt:lpstr>Building a Python str() Class</vt:lpstr>
      <vt:lpstr>krstr_append()</vt:lpstr>
      <vt:lpstr>Building a Python list() Class</vt:lpstr>
      <vt:lpstr>PowerPoint Presentation</vt:lpstr>
      <vt:lpstr>PowerPoint Presentation</vt:lpstr>
      <vt:lpstr>PowerPoint Presentation</vt:lpstr>
      <vt:lpstr>Building a Python dict() Class</vt:lpstr>
      <vt:lpstr>Dictionary </vt:lpstr>
      <vt:lpstr>Hashes</vt:lpstr>
      <vt:lpstr>PowerPoint Presentation</vt:lpstr>
      <vt:lpstr>PowerPoint Presentation</vt:lpstr>
      <vt:lpstr>Let's visit Guido van Rossum and ask about the relationship between Python 0.0.1 and Chapter 6 of Kernighan and Ritchie…</vt:lpstr>
      <vt:lpstr>"There are plenty of pointers in Python, but the classic linked list is not used much."                   -- Guido van Rossum</vt:lpstr>
      <vt:lpstr>Surprise!</vt:lpstr>
      <vt:lpstr>Python 1.0 List</vt:lpstr>
      <vt:lpstr>PowerPoint Presentation</vt:lpstr>
      <vt:lpstr>PowerPoint Presentation</vt:lpstr>
      <vt:lpstr>PowerPoint Presentation</vt:lpstr>
      <vt:lpstr>PowerPoint Presentation</vt:lpstr>
      <vt:lpstr>PowerPoint Presentation</vt:lpstr>
      <vt:lpstr>PowerPoint Presentation</vt:lpstr>
      <vt:lpstr>Python 1.0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3.7 Ordered Dictionary</vt:lpstr>
      <vt:lpstr>Recall…</vt:lpstr>
      <vt:lpstr>PowerPoint Presentation</vt:lpstr>
      <vt:lpstr>Summary</vt:lpstr>
      <vt:lpstr>But there is more…</vt:lpstr>
      <vt:lpstr>PowerPoint Presentation</vt:lpstr>
      <vt:lpstr>PowerPoint Presentation</vt:lpstr>
      <vt:lpstr>C++ (1972-1987)</vt:lpstr>
      <vt:lpstr>ABC (1984-1987)</vt:lpstr>
      <vt:lpstr>From ABC to Python</vt:lpstr>
      <vt:lpstr>Modula 3 (1988)</vt:lpstr>
      <vt:lpstr>Let's visit Guido van Rossum again and talk about what inspired him as he was designing Object Orientation in Python.</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156</cp:revision>
  <dcterms:created xsi:type="dcterms:W3CDTF">2023-02-25T13:30:24Z</dcterms:created>
  <dcterms:modified xsi:type="dcterms:W3CDTF">2024-04-28T13:50:05Z</dcterms:modified>
</cp:coreProperties>
</file>